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wav" ContentType="audio/unknown"/>
  <Override PartName="/ppt/media/image5.jpeg" ContentType="image/jpeg"/>
  <Override PartName="/ppt/media/media2.wav" ContentType="audio/unknown"/>
  <Override PartName="/ppt/media/image6.jpeg" ContentType="image/jpeg"/>
  <Override PartName="/ppt/media/media3.wav" ContentType="audio/unknown"/>
  <Override PartName="/ppt/media/image7.jpeg" ContentType="image/jpeg"/>
  <Override PartName="/ppt/media/media4.wav" ContentType="audio/unknown"/>
  <Override PartName="/ppt/media/image8.jpeg" ContentType="image/jpeg"/>
  <Override PartName="/ppt/media/media5.wav" ContentType="audio/unknown"/>
  <Override PartName="/ppt/media/image9.jpeg" ContentType="image/jpeg"/>
  <Override PartName="/ppt/media/media6.wav" ContentType="audio/unknown"/>
  <Override PartName="/ppt/media/image10.jpeg" ContentType="image/jpeg"/>
  <Override PartName="/ppt/media/media7.wav" ContentType="audio/unknown"/>
  <Override PartName="/ppt/media/image11.jpeg" ContentType="image/jpeg"/>
  <Override PartName="/ppt/media/media8.wav" ContentType="audio/unknown"/>
  <Override PartName="/ppt/media/image12.jpeg" ContentType="image/jpeg"/>
  <Override PartName="/ppt/media/media9.wav" ContentType="audio/unknown"/>
  <Override PartName="/ppt/media/image13.jpeg" ContentType="image/jpeg"/>
  <Override PartName="/ppt/media/media10.wav" ContentType="audio/unknown"/>
  <Override PartName="/ppt/media/image14.jpeg" ContentType="image/jpeg"/>
  <Override PartName="/ppt/media/media11.wav" ContentType="audio/unknown"/>
  <Override PartName="/ppt/media/image15.jpeg" ContentType="image/jpeg"/>
  <Override PartName="/ppt/media/image16.jpeg" ContentType="image/jpeg"/>
  <Override PartName="/ppt/media/media12.wav" ContentType="audio/unknown"/>
  <Override PartName="/ppt/media/media13.wav" ContentType="audio/unknown"/>
  <Override PartName="/ppt/media/image17.jpeg" ContentType="image/jpeg"/>
  <Override PartName="/ppt/media/media14.wav" ContentType="audio/unknown"/>
  <Override PartName="/ppt/media/image18.jpeg" ContentType="image/jpeg"/>
  <Override PartName="/ppt/media/image19.jpeg" ContentType="image/jpeg"/>
  <Override PartName="/ppt/media/media15.wav" ContentType="audio/unknown"/>
  <Override PartName="/ppt/media/image20.jpeg" ContentType="image/jpeg"/>
  <Override PartName="/ppt/media/media16.wav" ContentType="audio/unknown"/>
  <Override PartName="/ppt/media/media17.wav" ContentType="audio/unknown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952500" y="93506"/>
            <a:ext cx="11099800" cy="286098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3" Type="http://schemas.microsoft.com/office/2007/relationships/media" Target="../media/media1.wav"/><Relationship Id="rId4" Type="http://schemas.openxmlformats.org/officeDocument/2006/relationships/image" Target="../media/image3.png"/><Relationship Id="rId5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3" Type="http://schemas.microsoft.com/office/2007/relationships/media" Target="../media/media2.wav"/><Relationship Id="rId4" Type="http://schemas.openxmlformats.org/officeDocument/2006/relationships/image" Target="../media/image3.png"/><Relationship Id="rId5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3" Type="http://schemas.microsoft.com/office/2007/relationships/media" Target="../media/media3.wav"/><Relationship Id="rId4" Type="http://schemas.openxmlformats.org/officeDocument/2006/relationships/image" Target="../media/image3.png"/><Relationship Id="rId5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3" Type="http://schemas.microsoft.com/office/2007/relationships/media" Target="../media/media4.wav"/><Relationship Id="rId4" Type="http://schemas.openxmlformats.org/officeDocument/2006/relationships/image" Target="../media/image3.png"/><Relationship Id="rId5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3" Type="http://schemas.microsoft.com/office/2007/relationships/media" Target="../media/media5.wav"/><Relationship Id="rId4" Type="http://schemas.openxmlformats.org/officeDocument/2006/relationships/image" Target="../media/image3.png"/><Relationship Id="rId5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3" Type="http://schemas.microsoft.com/office/2007/relationships/media" Target="../media/media6.wav"/><Relationship Id="rId4" Type="http://schemas.openxmlformats.org/officeDocument/2006/relationships/image" Target="../media/image3.png"/><Relationship Id="rId5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3" Type="http://schemas.microsoft.com/office/2007/relationships/media" Target="../media/media7.wav"/><Relationship Id="rId4" Type="http://schemas.openxmlformats.org/officeDocument/2006/relationships/image" Target="../media/image3.png"/><Relationship Id="rId5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3" Type="http://schemas.microsoft.com/office/2007/relationships/media" Target="../media/media8.wav"/><Relationship Id="rId4" Type="http://schemas.openxmlformats.org/officeDocument/2006/relationships/image" Target="../media/image3.png"/><Relationship Id="rId5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3" Type="http://schemas.microsoft.com/office/2007/relationships/media" Target="../media/media9.wav"/><Relationship Id="rId4" Type="http://schemas.openxmlformats.org/officeDocument/2006/relationships/image" Target="../media/image3.png"/><Relationship Id="rId5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3" Type="http://schemas.microsoft.com/office/2007/relationships/media" Target="../media/media10.wav"/><Relationship Id="rId4" Type="http://schemas.openxmlformats.org/officeDocument/2006/relationships/image" Target="../media/image3.png"/><Relationship Id="rId5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3" Type="http://schemas.microsoft.com/office/2007/relationships/media" Target="../media/media11.wav"/><Relationship Id="rId4" Type="http://schemas.openxmlformats.org/officeDocument/2006/relationships/image" Target="../media/image3.png"/><Relationship Id="rId5" Type="http://schemas.openxmlformats.org/officeDocument/2006/relationships/image" Target="../media/image1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3" Type="http://schemas.microsoft.com/office/2007/relationships/media" Target="../media/media1.wav"/><Relationship Id="rId4" Type="http://schemas.openxmlformats.org/officeDocument/2006/relationships/image" Target="../media/image3.png"/><Relationship Id="rId5" Type="http://schemas.openxmlformats.org/officeDocument/2006/relationships/image" Target="../media/image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audio" Target="../media/media12.wav"/><Relationship Id="rId4" Type="http://schemas.microsoft.com/office/2007/relationships/media" Target="../media/media12.wav"/><Relationship Id="rId5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audio" Target="../media/media13.wav"/><Relationship Id="rId4" Type="http://schemas.microsoft.com/office/2007/relationships/media" Target="../media/media13.wav"/><Relationship Id="rId5" Type="http://schemas.openxmlformats.org/officeDocument/2006/relationships/image" Target="../media/image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audio" Target="../media/media14.wav"/><Relationship Id="rId4" Type="http://schemas.microsoft.com/office/2007/relationships/media" Target="../media/media14.wav"/><Relationship Id="rId5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3" Type="http://schemas.microsoft.com/office/2007/relationships/media" Target="../media/media7.wav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3" Type="http://schemas.microsoft.com/office/2007/relationships/media" Target="../media/media15.wav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3" Type="http://schemas.microsoft.com/office/2007/relationships/media" Target="../media/media15.wav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audio" Target="../media/media16.wav"/><Relationship Id="rId4" Type="http://schemas.microsoft.com/office/2007/relationships/media" Target="../media/media16.wav"/><Relationship Id="rId5" Type="http://schemas.openxmlformats.org/officeDocument/2006/relationships/image" Target="../media/image3.png"/><Relationship Id="rId6" Type="http://schemas.openxmlformats.org/officeDocument/2006/relationships/audio" Target="../media/media17.wav"/><Relationship Id="rId7" Type="http://schemas.microsoft.com/office/2007/relationships/media" Target="../media/media17.wav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logs.yahoo.co.jp/kozoshoku/46003474.html" TargetMode="External"/><Relationship Id="rId3" Type="http://schemas.openxmlformats.org/officeDocument/2006/relationships/image" Target="../media/image3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2.tif"/><Relationship Id="rId4" Type="http://schemas.openxmlformats.org/officeDocument/2006/relationships/image" Target="../media/image1.tif"/><Relationship Id="rId5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iso.renpoo@gmail.com" TargetMode="External"/><Relationship Id="rId3" Type="http://schemas.openxmlformats.org/officeDocument/2006/relationships/hyperlink" Target="mailto:itosec@iii.u-tokyo.ac.jp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logs.yahoo.co.jp/kozoshoku/46003474.html" TargetMode="External"/><Relationship Id="rId3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logs.yahoo.co.jp/kozoshoku/46003474.html" TargetMode="External"/><Relationship Id="rId3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hyperlink" Target="http://blogs.yahoo.co.jp/kozoshoku/46003474.html" TargetMode="External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“Structural timbre”…"/>
          <p:cNvSpPr txBox="1"/>
          <p:nvPr>
            <p:ph type="ctrTitle"/>
          </p:nvPr>
        </p:nvSpPr>
        <p:spPr>
          <a:xfrm>
            <a:off x="609332" y="1662088"/>
            <a:ext cx="11786136" cy="4236557"/>
          </a:xfrm>
          <a:prstGeom prst="rect">
            <a:avLst/>
          </a:prstGeom>
        </p:spPr>
        <p:txBody>
          <a:bodyPr anchor="ctr"/>
          <a:lstStyle/>
          <a:p>
            <a:pPr defTabSz="397256">
              <a:defRPr sz="1800"/>
            </a:pPr>
            <a:r>
              <a:rPr b="1" sz="5400">
                <a:latin typeface="+mj-lt"/>
                <a:ea typeface="+mj-ea"/>
                <a:cs typeface="+mj-cs"/>
                <a:sym typeface="Helvetica"/>
              </a:rPr>
              <a:t>“Structural timbre”</a:t>
            </a:r>
            <a:endParaRPr b="1" sz="5400">
              <a:latin typeface="+mj-lt"/>
              <a:ea typeface="+mj-ea"/>
              <a:cs typeface="+mj-cs"/>
              <a:sym typeface="Helvetica"/>
            </a:endParaRPr>
          </a:p>
          <a:p>
            <a:pPr marR="331470" defTabSz="457200">
              <a:defRPr b="1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400">
                <a:latin typeface="+mj-lt"/>
                <a:ea typeface="+mj-ea"/>
                <a:cs typeface="+mj-cs"/>
                <a:sym typeface="Helvetica"/>
              </a:rPr>
              <a:t>Characteristic Effect </a:t>
            </a:r>
            <a:br>
              <a:rPr sz="5400">
                <a:latin typeface="+mj-lt"/>
                <a:ea typeface="+mj-ea"/>
                <a:cs typeface="+mj-cs"/>
                <a:sym typeface="Helvetica"/>
              </a:rPr>
            </a:br>
            <a:r>
              <a:rPr sz="5400">
                <a:latin typeface="+mj-lt"/>
                <a:ea typeface="+mj-ea"/>
                <a:cs typeface="+mj-cs"/>
                <a:sym typeface="Helvetica"/>
              </a:rPr>
              <a:t>for Proximal Narrow-band Digital </a:t>
            </a:r>
            <a:br>
              <a:rPr sz="5400">
                <a:latin typeface="+mj-lt"/>
                <a:ea typeface="+mj-ea"/>
                <a:cs typeface="+mj-cs"/>
                <a:sym typeface="Helvetica"/>
              </a:rPr>
            </a:br>
            <a:r>
              <a:rPr sz="5400">
                <a:latin typeface="+mj-lt"/>
                <a:ea typeface="+mj-ea"/>
                <a:cs typeface="+mj-cs"/>
                <a:sym typeface="Helvetica"/>
              </a:rPr>
              <a:t>Stochastic Noises</a:t>
            </a:r>
          </a:p>
        </p:txBody>
      </p:sp>
      <p:sp>
        <p:nvSpPr>
          <p:cNvPr id="111" name="Koji Sato, Ken Ito, Akinori Takei and Toru Toyoda,   Division of Composition and Conducting,  Interfaculty Initiative in Information Studies,  The University of Tokyo"/>
          <p:cNvSpPr txBox="1"/>
          <p:nvPr>
            <p:ph type="subTitle" sz="half" idx="1"/>
          </p:nvPr>
        </p:nvSpPr>
        <p:spPr>
          <a:xfrm>
            <a:off x="709313" y="5895992"/>
            <a:ext cx="11393027" cy="3206717"/>
          </a:xfrm>
          <a:prstGeom prst="rect">
            <a:avLst/>
          </a:prstGeom>
        </p:spPr>
        <p:txBody>
          <a:bodyPr anchor="ctr"/>
          <a:lstStyle/>
          <a:p>
            <a:pPr algn="r" defTabSz="457200">
              <a:defRPr sz="1800"/>
            </a:pPr>
            <a:r>
              <a:rPr sz="3800">
                <a:latin typeface="Century"/>
                <a:ea typeface="Century"/>
                <a:cs typeface="Century"/>
                <a:sym typeface="Century"/>
              </a:rPr>
              <a:t>Koji Sato, Ken Ito, Akinori Takei and Toru Toyoda,</a:t>
            </a:r>
            <a:br>
              <a:rPr sz="3800">
                <a:latin typeface="Century"/>
                <a:ea typeface="Century"/>
                <a:cs typeface="Century"/>
                <a:sym typeface="Century"/>
              </a:rPr>
            </a:br>
            <a:r>
              <a:rPr sz="1200">
                <a:latin typeface="Century"/>
                <a:ea typeface="Century"/>
                <a:cs typeface="Century"/>
                <a:sym typeface="Century"/>
              </a:rPr>
              <a:t> </a:t>
            </a:r>
            <a:br>
              <a:rPr sz="12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</a:p>
        </p:txBody>
      </p:sp>
      <p:sp>
        <p:nvSpPr>
          <p:cNvPr id="112" name="ISTD-07 (MM-5)"/>
          <p:cNvSpPr txBox="1"/>
          <p:nvPr/>
        </p:nvSpPr>
        <p:spPr>
          <a:xfrm>
            <a:off x="805887" y="650892"/>
            <a:ext cx="11393027" cy="1353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l" defTabSz="457200">
              <a:defRPr sz="38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 sz="1800"/>
            </a:pPr>
            <a:r>
              <a:rPr sz="3800"/>
              <a:t>ISTD-07 (MM-5)</a:t>
            </a:r>
          </a:p>
        </p:txBody>
      </p:sp>
      <p:sp>
        <p:nvSpPr>
          <p:cNvPr id="113" name="Slide Number"/>
          <p:cNvSpPr txBox="1"/>
          <p:nvPr>
            <p:ph type="sldNum" sz="quarter" idx="4294967295"/>
          </p:nvPr>
        </p:nvSpPr>
        <p:spPr>
          <a:xfrm>
            <a:off x="-2" y="9232900"/>
            <a:ext cx="317603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68" name="sine1024Hz_0deg.wav" descr="sine1024Hz_0deg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9454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ine Wave for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Sine Wave for 1024Hz</a:t>
            </a:r>
          </a:p>
        </p:txBody>
      </p:sp>
      <p:pic>
        <p:nvPicPr>
          <p:cNvPr id="170" name="構造色解説-02-01.jpg" descr="構造色解説-02-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Narrow-band Noise b/w 1023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1023 ~ 1024Hz</a:t>
            </a:r>
          </a:p>
        </p:txBody>
      </p:sp>
      <p:sp>
        <p:nvSpPr>
          <p:cNvPr id="173" name="Structural Timbre"/>
          <p:cNvSpPr txBox="1"/>
          <p:nvPr>
            <p:ph type="title"/>
          </p:nvPr>
        </p:nvSpPr>
        <p:spPr>
          <a:xfrm>
            <a:off x="952500" y="465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74" name="nbNoise_1023Hz_1024Hz.wav" descr="nbNoise_1023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945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構造色解説-02-02.jpg" descr="構造色解説-02-0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arrow-band Noise b/w 1022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1022 ~ 1024Hz</a:t>
            </a:r>
          </a:p>
        </p:txBody>
      </p:sp>
      <p:sp>
        <p:nvSpPr>
          <p:cNvPr id="17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79" name="nbNoise_1022Hz_1024Hz.wav" descr="nbNoise_1022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構造色解説-02-03.jpg" descr="構造色解説-02-0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Narrow-band Noise b/w 1021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1021 ~ 1024Hz</a:t>
            </a:r>
          </a:p>
        </p:txBody>
      </p:sp>
      <p:sp>
        <p:nvSpPr>
          <p:cNvPr id="183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84" name="nbNoise_1021Hz_1024Hz.wav" descr="nbNoise_1021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構造色解説-02-04.jpg" descr="構造色解説-02-0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Narrow-band Noise b/w 1020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1020 ~ 1024Hz</a:t>
            </a:r>
          </a:p>
        </p:txBody>
      </p:sp>
      <p:sp>
        <p:nvSpPr>
          <p:cNvPr id="18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89" name="nbNoise_1020Hz_1024Hz.wav" descr="nbNoise_1020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92620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構造色解説-02-05.jpg" descr="構造色解説-02-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arrow-band Noise b/w 1019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1019 ~ 1024Hz</a:t>
            </a:r>
          </a:p>
        </p:txBody>
      </p:sp>
      <p:sp>
        <p:nvSpPr>
          <p:cNvPr id="193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94" name="nbNoise_1019Hz_1024Hz.wav" descr="nbNoise_1019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構造色解説-02-06.jpg" descr="構造色解説-02-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Narrow-band Noise b/w 1018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1018 ~ 1024Hz</a:t>
            </a:r>
          </a:p>
        </p:txBody>
      </p:sp>
      <p:sp>
        <p:nvSpPr>
          <p:cNvPr id="19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199" name="nbNoise_1018Hz_1024Hz.wav" descr="nbNoise_1018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構造色解説-02-07.jpg" descr="構造色解説-02-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Narrow-band Noise b/w 1017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1017 ~ 1024Hz</a:t>
            </a:r>
          </a:p>
        </p:txBody>
      </p:sp>
      <p:sp>
        <p:nvSpPr>
          <p:cNvPr id="203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04" name="nbNoise_1017Hz_1024Hz.wav" descr="nbNoise_1017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構造色解説-02-08.jpg" descr="構造色解説-02-0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Narrow-band Noise b/w 1016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1016 ~ 1024Hz</a:t>
            </a:r>
          </a:p>
        </p:txBody>
      </p:sp>
      <p:sp>
        <p:nvSpPr>
          <p:cNvPr id="20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09" name="nbNoise_1016Hz_1024Hz.wav" descr="nbNoise_1016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構造色解説-02-09.jpg" descr="構造色解説-02-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Narrow-band Noise b/w 1015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1015 ~ 1024Hz</a:t>
            </a:r>
          </a:p>
        </p:txBody>
      </p:sp>
      <p:sp>
        <p:nvSpPr>
          <p:cNvPr id="213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14" name="nbNoise_1015Hz_1024Hz.wav" descr="nbNoise_1015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構造色解説-02-10.jpg" descr="構造色解説-02-1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tructural Colour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Colour</a:t>
            </a:r>
          </a:p>
        </p:txBody>
      </p:sp>
      <p:sp>
        <p:nvSpPr>
          <p:cNvPr id="116" name="Jewel Beatle"/>
          <p:cNvSpPr txBox="1"/>
          <p:nvPr>
            <p:ph type="body" sz="quarter" idx="1"/>
          </p:nvPr>
        </p:nvSpPr>
        <p:spPr>
          <a:xfrm>
            <a:off x="952500" y="7489438"/>
            <a:ext cx="11099800" cy="156223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Jewel Beatle</a:t>
            </a:r>
          </a:p>
        </p:txBody>
      </p:sp>
      <p:sp>
        <p:nvSpPr>
          <p:cNvPr id="11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18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2019300"/>
            <a:ext cx="7620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Narrow-band Noise b/w 1014 ~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Narrow-band Noise b/w 1014 ~ 1024Hz</a:t>
            </a:r>
          </a:p>
        </p:txBody>
      </p:sp>
      <p:sp>
        <p:nvSpPr>
          <p:cNvPr id="21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19" name="nbNoise_1014Hz_1024Hz.wav" descr="nbNoise_1014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構造色解説-02-11.jpg" descr="構造色解説-02-1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23" name="sine1024Hz_0deg.wav" descr="sine1024Hz_0deg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69464" y="128184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ine Wave for 1024Hz"/>
          <p:cNvSpPr txBox="1"/>
          <p:nvPr/>
        </p:nvSpPr>
        <p:spPr>
          <a:xfrm>
            <a:off x="591891" y="2234588"/>
            <a:ext cx="1182101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Sine Wave for 1024Hz</a:t>
            </a:r>
          </a:p>
        </p:txBody>
      </p:sp>
      <p:pic>
        <p:nvPicPr>
          <p:cNvPr id="225" name="構造色解説-02-01.jpg" descr="構造色解説-02-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pic>
        <p:nvPicPr>
          <p:cNvPr id="228" name="構造色解説-02-11.jpg" descr="構造色解説-02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9798" y="3251398"/>
            <a:ext cx="4825203" cy="627591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arrow-band Noise b/w 992 ~ 1024Hz…"/>
          <p:cNvSpPr txBox="1"/>
          <p:nvPr/>
        </p:nvSpPr>
        <p:spPr>
          <a:xfrm>
            <a:off x="591891" y="2071604"/>
            <a:ext cx="11821018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Narrow-band Noise b/w 992 ~ 1024Hz</a:t>
            </a:r>
          </a:p>
          <a:p>
            <a:pPr defTabSz="457200">
              <a:defRPr b="1" sz="4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(Quarter Tone Bandwidth)</a:t>
            </a:r>
          </a:p>
        </p:txBody>
      </p:sp>
      <p:pic>
        <p:nvPicPr>
          <p:cNvPr id="230" name="nbNoise_992Hz_1024Hz.wav" descr="nbNoise_992Hz_1024Hz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100931" y="403734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3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3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642" y="2195380"/>
            <a:ext cx="10653516" cy="7102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3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39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4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43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44" name="Fluctuate"/>
          <p:cNvSpPr txBox="1"/>
          <p:nvPr/>
        </p:nvSpPr>
        <p:spPr>
          <a:xfrm>
            <a:off x="4045630" y="2273895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4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4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49" name="Fluctuate"/>
          <p:cNvSpPr txBox="1"/>
          <p:nvPr/>
        </p:nvSpPr>
        <p:spPr>
          <a:xfrm>
            <a:off x="4045630" y="2273895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250" name="Dispersed"/>
          <p:cNvSpPr txBox="1"/>
          <p:nvPr/>
        </p:nvSpPr>
        <p:spPr>
          <a:xfrm>
            <a:off x="4045630" y="332376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5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5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55" name="Fluctuate"/>
          <p:cNvSpPr txBox="1"/>
          <p:nvPr/>
        </p:nvSpPr>
        <p:spPr>
          <a:xfrm>
            <a:off x="4045630" y="2273895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256" name="Dispersed"/>
          <p:cNvSpPr txBox="1"/>
          <p:nvPr/>
        </p:nvSpPr>
        <p:spPr>
          <a:xfrm>
            <a:off x="4045630" y="332376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257" name="Blurred"/>
          <p:cNvSpPr txBox="1"/>
          <p:nvPr/>
        </p:nvSpPr>
        <p:spPr>
          <a:xfrm>
            <a:off x="4045630" y="4444162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6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61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62" name="Fluctuate"/>
          <p:cNvSpPr txBox="1"/>
          <p:nvPr/>
        </p:nvSpPr>
        <p:spPr>
          <a:xfrm>
            <a:off x="4045630" y="2273895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263" name="Dispersed"/>
          <p:cNvSpPr txBox="1"/>
          <p:nvPr/>
        </p:nvSpPr>
        <p:spPr>
          <a:xfrm>
            <a:off x="4045630" y="332376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264" name="Blurred"/>
          <p:cNvSpPr txBox="1"/>
          <p:nvPr/>
        </p:nvSpPr>
        <p:spPr>
          <a:xfrm>
            <a:off x="4045630" y="4444162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  <p:sp>
        <p:nvSpPr>
          <p:cNvPr id="265" name="Interfering"/>
          <p:cNvSpPr txBox="1"/>
          <p:nvPr/>
        </p:nvSpPr>
        <p:spPr>
          <a:xfrm>
            <a:off x="4045630" y="5564562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Interfering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6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69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70" name="Fluctuate"/>
          <p:cNvSpPr txBox="1"/>
          <p:nvPr/>
        </p:nvSpPr>
        <p:spPr>
          <a:xfrm>
            <a:off x="4045630" y="2273895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271" name="Dispersed"/>
          <p:cNvSpPr txBox="1"/>
          <p:nvPr/>
        </p:nvSpPr>
        <p:spPr>
          <a:xfrm>
            <a:off x="4045630" y="332376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272" name="Blurred"/>
          <p:cNvSpPr txBox="1"/>
          <p:nvPr/>
        </p:nvSpPr>
        <p:spPr>
          <a:xfrm>
            <a:off x="4045630" y="4444162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  <p:sp>
        <p:nvSpPr>
          <p:cNvPr id="273" name="⇒ Brilliant"/>
          <p:cNvSpPr txBox="1"/>
          <p:nvPr/>
        </p:nvSpPr>
        <p:spPr>
          <a:xfrm>
            <a:off x="3395102" y="6732184"/>
            <a:ext cx="6119578" cy="1236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2700000">
              <a:schemeClr val="accent3">
                <a:lumOff val="-9999"/>
                <a:alpha val="7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8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⇒ Brilliant</a:t>
            </a:r>
          </a:p>
        </p:txBody>
      </p:sp>
      <p:sp>
        <p:nvSpPr>
          <p:cNvPr id="274" name="Interfering"/>
          <p:cNvSpPr txBox="1"/>
          <p:nvPr/>
        </p:nvSpPr>
        <p:spPr>
          <a:xfrm>
            <a:off x="4045630" y="5564562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Interfering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ural Colour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Colour</a:t>
            </a:r>
          </a:p>
        </p:txBody>
      </p:sp>
      <p:sp>
        <p:nvSpPr>
          <p:cNvPr id="122" name="Morphoes"/>
          <p:cNvSpPr txBox="1"/>
          <p:nvPr>
            <p:ph type="body" sz="quarter" idx="1"/>
          </p:nvPr>
        </p:nvSpPr>
        <p:spPr>
          <a:xfrm>
            <a:off x="952500" y="7489438"/>
            <a:ext cx="11099800" cy="156223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Morphoes</a:t>
            </a:r>
          </a:p>
        </p:txBody>
      </p:sp>
      <p:sp>
        <p:nvSpPr>
          <p:cNvPr id="12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2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2024086"/>
            <a:ext cx="7620000" cy="5705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27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7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79" name="⇒ Brilliant"/>
          <p:cNvSpPr txBox="1"/>
          <p:nvPr/>
        </p:nvSpPr>
        <p:spPr>
          <a:xfrm>
            <a:off x="3442611" y="8299272"/>
            <a:ext cx="6119578" cy="1236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2700000">
              <a:schemeClr val="accent3">
                <a:lumOff val="-9999"/>
                <a:alpha val="7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8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⇒ Brilliant</a:t>
            </a:r>
          </a:p>
        </p:txBody>
      </p:sp>
      <p:pic>
        <p:nvPicPr>
          <p:cNvPr id="280" name="正弦波 vs 帯域雑音.png" descr="正弦波 vs 帯域雑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0319" y="2513863"/>
            <a:ext cx="7215578" cy="535209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ine Wave 256Hz"/>
          <p:cNvSpPr/>
          <p:nvPr/>
        </p:nvSpPr>
        <p:spPr>
          <a:xfrm>
            <a:off x="10111564" y="3892020"/>
            <a:ext cx="2603005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256Hz</a:t>
            </a:r>
          </a:p>
        </p:txBody>
      </p:sp>
      <p:sp>
        <p:nvSpPr>
          <p:cNvPr id="282" name="Fluctuate"/>
          <p:cNvSpPr txBox="1"/>
          <p:nvPr/>
        </p:nvSpPr>
        <p:spPr>
          <a:xfrm>
            <a:off x="438830" y="29198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283" name="Dispersed"/>
          <p:cNvSpPr txBox="1"/>
          <p:nvPr/>
        </p:nvSpPr>
        <p:spPr>
          <a:xfrm>
            <a:off x="438830" y="4033978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284" name="Blurred"/>
          <p:cNvSpPr txBox="1"/>
          <p:nvPr/>
        </p:nvSpPr>
        <p:spPr>
          <a:xfrm>
            <a:off x="438830" y="5239567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  <p:sp>
        <p:nvSpPr>
          <p:cNvPr id="285" name="Interfering"/>
          <p:cNvSpPr txBox="1"/>
          <p:nvPr/>
        </p:nvSpPr>
        <p:spPr>
          <a:xfrm>
            <a:off x="438830" y="64451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Interfering</a:t>
            </a:r>
          </a:p>
        </p:txBody>
      </p:sp>
      <p:sp>
        <p:nvSpPr>
          <p:cNvPr id="286" name="Noise b/w 240 &amp; 256Hz"/>
          <p:cNvSpPr/>
          <p:nvPr/>
        </p:nvSpPr>
        <p:spPr>
          <a:xfrm>
            <a:off x="9497701" y="5797020"/>
            <a:ext cx="3410249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Noise b/w 240 &amp; 256Hz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How to generate  Super Narrow-band  Stochastic Noises"/>
          <p:cNvSpPr txBox="1"/>
          <p:nvPr>
            <p:ph type="title"/>
          </p:nvPr>
        </p:nvSpPr>
        <p:spPr>
          <a:xfrm>
            <a:off x="306717" y="3249446"/>
            <a:ext cx="12391365" cy="3254708"/>
          </a:xfrm>
          <a:prstGeom prst="rect">
            <a:avLst/>
          </a:prstGeom>
        </p:spPr>
        <p:txBody>
          <a:bodyPr/>
          <a:lstStyle/>
          <a:p>
            <a:pPr defTabSz="519937">
              <a:defRPr sz="1602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119"/>
              <a:t>How to generate </a:t>
            </a:r>
            <a:br>
              <a:rPr b="1" sz="7119"/>
            </a:br>
            <a:r>
              <a:rPr b="1" sz="7119"/>
              <a:t>Super Narrow-band </a:t>
            </a:r>
            <a:br>
              <a:rPr b="1" sz="7119"/>
            </a:br>
            <a:r>
              <a:rPr b="1" sz="7119"/>
              <a:t>Stochastic Noises</a:t>
            </a:r>
          </a:p>
        </p:txBody>
      </p:sp>
      <p:sp>
        <p:nvSpPr>
          <p:cNvPr id="28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90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Basic Workflow for  Super Narrow-band…"/>
          <p:cNvSpPr txBox="1"/>
          <p:nvPr>
            <p:ph type="title"/>
          </p:nvPr>
        </p:nvSpPr>
        <p:spPr>
          <a:xfrm>
            <a:off x="952500" y="-12701"/>
            <a:ext cx="11099800" cy="3021941"/>
          </a:xfrm>
          <a:prstGeom prst="rect">
            <a:avLst/>
          </a:prstGeom>
        </p:spPr>
        <p:txBody>
          <a:bodyPr/>
          <a:lstStyle/>
          <a:p>
            <a:pPr defTabSz="484886">
              <a:defRPr sz="1494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640"/>
              <a:t>Basic Workflow for </a:t>
            </a:r>
            <a:br>
              <a:rPr b="1" sz="6640"/>
            </a:br>
            <a:r>
              <a:rPr b="1" sz="6640"/>
              <a:t>Super Narrow-band </a:t>
            </a:r>
            <a:endParaRPr b="1" sz="6640"/>
          </a:p>
          <a:p>
            <a:pPr defTabSz="484886">
              <a:defRPr sz="1494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640"/>
              <a:t>Stochastic Noises</a:t>
            </a:r>
          </a:p>
        </p:txBody>
      </p:sp>
      <p:sp>
        <p:nvSpPr>
          <p:cNvPr id="29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9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95" name="Generating White Noise"/>
          <p:cNvSpPr txBox="1"/>
          <p:nvPr/>
        </p:nvSpPr>
        <p:spPr>
          <a:xfrm>
            <a:off x="1109516" y="3657853"/>
            <a:ext cx="10975806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Generating White Noise</a:t>
            </a:r>
          </a:p>
        </p:txBody>
      </p:sp>
      <p:sp>
        <p:nvSpPr>
          <p:cNvPr id="296" name="Super Narrow    Band Pass Filter"/>
          <p:cNvSpPr txBox="1"/>
          <p:nvPr/>
        </p:nvSpPr>
        <p:spPr>
          <a:xfrm>
            <a:off x="1109516" y="5359344"/>
            <a:ext cx="10975806" cy="1954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Super Narrow</a:t>
            </a:r>
            <a:br/>
            <a:r>
              <a:t>   Band Pass Filter</a:t>
            </a:r>
          </a:p>
        </p:txBody>
      </p:sp>
      <p:sp>
        <p:nvSpPr>
          <p:cNvPr id="297" name="Sum The Obtained Spikes"/>
          <p:cNvSpPr txBox="1"/>
          <p:nvPr/>
        </p:nvSpPr>
        <p:spPr>
          <a:xfrm>
            <a:off x="1109516" y="8000635"/>
            <a:ext cx="10975806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Sum The Obtained Spikes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enerating  White Noise"/>
          <p:cNvSpPr txBox="1"/>
          <p:nvPr>
            <p:ph type="title"/>
          </p:nvPr>
        </p:nvSpPr>
        <p:spPr>
          <a:xfrm>
            <a:off x="952500" y="4232"/>
            <a:ext cx="11099800" cy="2382550"/>
          </a:xfrm>
          <a:prstGeom prst="rect">
            <a:avLst/>
          </a:prstGeom>
        </p:spPr>
        <p:txBody>
          <a:bodyPr/>
          <a:lstStyle/>
          <a:p>
            <a:pPr defTabSz="572516">
              <a:defRPr sz="1764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840"/>
              <a:t>Generating </a:t>
            </a:r>
            <a:br>
              <a:rPr b="1" sz="7840"/>
            </a:br>
            <a:r>
              <a:rPr b="1" sz="7840"/>
              <a:t>White Noise</a:t>
            </a:r>
          </a:p>
        </p:txBody>
      </p:sp>
      <p:sp>
        <p:nvSpPr>
          <p:cNvPr id="30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01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298" y="3517836"/>
            <a:ext cx="7086204" cy="610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Using rand() in MATLAB"/>
          <p:cNvSpPr txBox="1"/>
          <p:nvPr/>
        </p:nvSpPr>
        <p:spPr>
          <a:xfrm>
            <a:off x="1109516" y="2309437"/>
            <a:ext cx="10975806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Using rand() in MATLAB</a:t>
            </a:r>
          </a:p>
        </p:txBody>
      </p:sp>
      <p:pic>
        <p:nvPicPr>
          <p:cNvPr id="304" name="whiteNoise.wav" descr="whiteNoise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95132" y="414403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uper Narrow  Band Pass Filter"/>
          <p:cNvSpPr txBox="1"/>
          <p:nvPr>
            <p:ph type="title"/>
          </p:nvPr>
        </p:nvSpPr>
        <p:spPr>
          <a:xfrm>
            <a:off x="952500" y="4232"/>
            <a:ext cx="11099800" cy="2382550"/>
          </a:xfrm>
          <a:prstGeom prst="rect">
            <a:avLst/>
          </a:prstGeom>
        </p:spPr>
        <p:txBody>
          <a:bodyPr/>
          <a:lstStyle/>
          <a:p>
            <a:pPr defTabSz="572516">
              <a:defRPr sz="1764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840"/>
              <a:t>Super Narrow</a:t>
            </a:r>
            <a:br>
              <a:rPr b="1" sz="7840"/>
            </a:br>
            <a:r>
              <a:rPr b="1" sz="7840"/>
              <a:t> Band Pass Filter</a:t>
            </a:r>
          </a:p>
        </p:txBody>
      </p:sp>
      <p:sp>
        <p:nvSpPr>
          <p:cNvPr id="30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0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09" name="nbNoise_874.6Hz_874.8Hz.wav.jpg" descr="nbNoise_874.6Hz_874.8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0423" y="3747282"/>
            <a:ext cx="8043954" cy="603296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BandPass Filter through FFT…"/>
          <p:cNvSpPr txBox="1"/>
          <p:nvPr/>
        </p:nvSpPr>
        <p:spPr>
          <a:xfrm>
            <a:off x="1608600" y="2432445"/>
            <a:ext cx="9977637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defTabSz="457200">
              <a:buClr>
                <a:srgbClr val="212121"/>
              </a:buClr>
              <a:buSzPct val="100000"/>
              <a:buChar char="•"/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BandPass Filter through FFT </a:t>
            </a:r>
          </a:p>
          <a:p>
            <a:pPr indent="228600" defTabSz="457200">
              <a:buClr>
                <a:srgbClr val="212121"/>
              </a:buClr>
              <a:defRPr b="1" sz="48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</a:t>
            </a:r>
            <a:r>
              <a:rPr>
                <a:solidFill>
                  <a:srgbClr val="000000"/>
                </a:solidFill>
              </a:rPr>
              <a:t> </a:t>
            </a:r>
            <a:r>
              <a:t>Irino, T. (2006) (customised)</a:t>
            </a:r>
          </a:p>
        </p:txBody>
      </p:sp>
      <p:pic>
        <p:nvPicPr>
          <p:cNvPr id="311" name="nbNoise_874.6Hz_874.8Hz.wav" descr="nbNoise_874.6Hz_874.8Hz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117923" y="37801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1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15" name="nbNoise_1018Hz_1024Hz.wav.jpg" descr="nbNoise_1018Hz_1024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2666999"/>
            <a:ext cx="9398000" cy="7048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um The Obtained Spikes"/>
          <p:cNvSpPr txBox="1"/>
          <p:nvPr>
            <p:ph type="title"/>
          </p:nvPr>
        </p:nvSpPr>
        <p:spPr>
          <a:xfrm>
            <a:off x="952500" y="4232"/>
            <a:ext cx="11099800" cy="2382550"/>
          </a:xfrm>
          <a:prstGeom prst="rect">
            <a:avLst/>
          </a:prstGeom>
        </p:spPr>
        <p:txBody>
          <a:bodyPr/>
          <a:lstStyle>
            <a:lvl1pPr defTabSz="572516">
              <a:defRPr b="1" sz="784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764"/>
            </a:pPr>
            <a:r>
              <a:rPr b="1" sz="7840"/>
              <a:t>Sum The Obtained Spikes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19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20" name="Super Narrow-band  Stochastic Noise"/>
          <p:cNvSpPr txBox="1"/>
          <p:nvPr>
            <p:ph type="title"/>
          </p:nvPr>
        </p:nvSpPr>
        <p:spPr>
          <a:xfrm>
            <a:off x="952500" y="4232"/>
            <a:ext cx="11099800" cy="2382550"/>
          </a:xfrm>
          <a:prstGeom prst="rect">
            <a:avLst/>
          </a:prstGeom>
        </p:spPr>
        <p:txBody>
          <a:bodyPr/>
          <a:lstStyle/>
          <a:p>
            <a:pPr defTabSz="572516">
              <a:defRPr sz="1764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840"/>
              <a:t>Super Narrow-band </a:t>
            </a:r>
            <a:br>
              <a:rPr b="1" sz="7840"/>
            </a:br>
            <a:r>
              <a:rPr b="1" sz="7840">
                <a:solidFill>
                  <a:schemeClr val="accent4"/>
                </a:solidFill>
              </a:rPr>
              <a:t>Stochastic</a:t>
            </a:r>
            <a:r>
              <a:rPr b="1" sz="7840"/>
              <a:t> Noise</a:t>
            </a:r>
          </a:p>
        </p:txBody>
      </p:sp>
      <p:pic>
        <p:nvPicPr>
          <p:cNvPr id="321" name="nbNoise_1018Hz_1024Hz.wav.jpg" descr="nbNoise_1018Hz_1024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2666999"/>
            <a:ext cx="9398000" cy="704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2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25" name="nbNoise_1018Hz_1024Hz.wav" descr="nbNoise_1018Hz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62547" y="326151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4738" y="2753783"/>
            <a:ext cx="8255324" cy="703368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uper Narrow-band  Stochastic Noise"/>
          <p:cNvSpPr txBox="1"/>
          <p:nvPr>
            <p:ph type="title"/>
          </p:nvPr>
        </p:nvSpPr>
        <p:spPr>
          <a:xfrm>
            <a:off x="952500" y="4232"/>
            <a:ext cx="11099800" cy="2382550"/>
          </a:xfrm>
          <a:prstGeom prst="rect">
            <a:avLst/>
          </a:prstGeom>
        </p:spPr>
        <p:txBody>
          <a:bodyPr/>
          <a:lstStyle/>
          <a:p>
            <a:pPr defTabSz="572516">
              <a:defRPr sz="1764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840"/>
              <a:t>Super Narrow-band </a:t>
            </a:r>
            <a:br>
              <a:rPr b="1" sz="7840"/>
            </a:br>
            <a:r>
              <a:rPr b="1" sz="7840">
                <a:solidFill>
                  <a:schemeClr val="accent4"/>
                </a:solidFill>
              </a:rPr>
              <a:t>Stochastic</a:t>
            </a:r>
            <a:r>
              <a:rPr b="1" sz="7840"/>
              <a:t> Noise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30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31" name="pNoise_1018Hz_to_1024Hz.wav.jpg" descr="pNoise_1018Hz_to_1024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2666999"/>
            <a:ext cx="9398000" cy="7048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(Application) Super Narrow-band  Uniform Noise"/>
          <p:cNvSpPr txBox="1"/>
          <p:nvPr>
            <p:ph type="title"/>
          </p:nvPr>
        </p:nvSpPr>
        <p:spPr>
          <a:xfrm>
            <a:off x="-334684" y="4232"/>
            <a:ext cx="13674168" cy="2935132"/>
          </a:xfrm>
          <a:prstGeom prst="rect">
            <a:avLst/>
          </a:prstGeom>
        </p:spPr>
        <p:txBody>
          <a:bodyPr/>
          <a:lstStyle/>
          <a:p>
            <a:pPr defTabSz="467359">
              <a:defRPr sz="144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400"/>
              <a:t>(Application)</a:t>
            </a:r>
            <a:br>
              <a:rPr b="1" sz="6400"/>
            </a:br>
            <a:r>
              <a:rPr b="1" sz="6400"/>
              <a:t>Super Narrow-band </a:t>
            </a:r>
            <a:br>
              <a:rPr b="1" sz="6400"/>
            </a:br>
            <a:r>
              <a:rPr b="1" sz="6400">
                <a:solidFill>
                  <a:schemeClr val="accent4"/>
                </a:solidFill>
              </a:rPr>
              <a:t>Uniform</a:t>
            </a:r>
            <a:r>
              <a:rPr b="1" sz="6400"/>
              <a:t> Noise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35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36" name="(Application) Super Narrow-band  Uniform Noise"/>
          <p:cNvSpPr txBox="1"/>
          <p:nvPr>
            <p:ph type="title"/>
          </p:nvPr>
        </p:nvSpPr>
        <p:spPr>
          <a:xfrm>
            <a:off x="-334684" y="4232"/>
            <a:ext cx="13674168" cy="2935132"/>
          </a:xfrm>
          <a:prstGeom prst="rect">
            <a:avLst/>
          </a:prstGeom>
        </p:spPr>
        <p:txBody>
          <a:bodyPr/>
          <a:lstStyle/>
          <a:p>
            <a:pPr defTabSz="467359">
              <a:defRPr sz="144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400"/>
              <a:t>(Application)</a:t>
            </a:r>
            <a:br>
              <a:rPr b="1" sz="6400"/>
            </a:br>
            <a:r>
              <a:rPr b="1" sz="6400"/>
              <a:t>Super Narrow-band </a:t>
            </a:r>
            <a:br>
              <a:rPr b="1" sz="6400"/>
            </a:br>
            <a:r>
              <a:rPr b="1" sz="6400">
                <a:solidFill>
                  <a:schemeClr val="accent4"/>
                </a:solidFill>
              </a:rPr>
              <a:t>Uniform</a:t>
            </a:r>
            <a:r>
              <a:rPr b="1" sz="6400"/>
              <a:t> Noise</a:t>
            </a:r>
          </a:p>
        </p:txBody>
      </p:sp>
      <p:pic>
        <p:nvPicPr>
          <p:cNvPr id="337" name="pNoise_1018Hz_to_1024Hz.wav" descr="pNoise_1018Hz_to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854531" y="35290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0934" y="2987609"/>
            <a:ext cx="7842932" cy="6765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lame Coloration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Flame Coloration</a:t>
            </a:r>
          </a:p>
        </p:txBody>
      </p:sp>
      <p:sp>
        <p:nvSpPr>
          <p:cNvPr id="12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2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30" name="構造色解説-01A.jpg" descr="構造色解説-0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2159000"/>
            <a:ext cx="6350000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912" y="6925281"/>
            <a:ext cx="6404576" cy="2812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41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42" name="(Application) Super Narrow-band  Uniform Noise"/>
          <p:cNvSpPr txBox="1"/>
          <p:nvPr>
            <p:ph type="title"/>
          </p:nvPr>
        </p:nvSpPr>
        <p:spPr>
          <a:xfrm>
            <a:off x="-334684" y="4232"/>
            <a:ext cx="13674168" cy="2935132"/>
          </a:xfrm>
          <a:prstGeom prst="rect">
            <a:avLst/>
          </a:prstGeom>
        </p:spPr>
        <p:txBody>
          <a:bodyPr/>
          <a:lstStyle/>
          <a:p>
            <a:pPr defTabSz="467359">
              <a:defRPr sz="144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400"/>
              <a:t>(Application)</a:t>
            </a:r>
            <a:br>
              <a:rPr b="1" sz="6400"/>
            </a:br>
            <a:r>
              <a:rPr b="1" sz="6400"/>
              <a:t>Super Narrow-band </a:t>
            </a:r>
            <a:br>
              <a:rPr b="1" sz="6400"/>
            </a:br>
            <a:r>
              <a:rPr b="1" sz="6400">
                <a:solidFill>
                  <a:schemeClr val="accent4"/>
                </a:solidFill>
              </a:rPr>
              <a:t>Uniform</a:t>
            </a:r>
            <a:r>
              <a:rPr b="1" sz="6400"/>
              <a:t> Noise</a:t>
            </a:r>
          </a:p>
        </p:txBody>
      </p:sp>
      <p:pic>
        <p:nvPicPr>
          <p:cNvPr id="343" name="pNoise_1018Hz_to_1024Hz.wav" descr="pNoise_1018Hz_to_1024Hz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854531" y="35290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0934" y="2987609"/>
            <a:ext cx="7842932" cy="676599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VERY LONG PERIODICITY"/>
          <p:cNvSpPr/>
          <p:nvPr/>
        </p:nvSpPr>
        <p:spPr>
          <a:xfrm>
            <a:off x="1008451" y="5719099"/>
            <a:ext cx="584016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VERY LONG PERIODICITY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33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4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49" name="(Experiment) Input Test Noise into Cavity (Physical Env.)"/>
          <p:cNvSpPr txBox="1"/>
          <p:nvPr>
            <p:ph type="title"/>
          </p:nvPr>
        </p:nvSpPr>
        <p:spPr>
          <a:xfrm>
            <a:off x="428705" y="4232"/>
            <a:ext cx="12147390" cy="3423222"/>
          </a:xfrm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(Experiment)</a:t>
            </a:r>
            <a:br>
              <a:rPr b="1"/>
            </a:br>
            <a:r>
              <a:rPr b="1">
                <a:solidFill>
                  <a:schemeClr val="accent5"/>
                </a:solidFill>
              </a:rPr>
              <a:t>Input Test Noise into Cavity</a:t>
            </a:r>
            <a:br>
              <a:rPr b="1"/>
            </a:br>
            <a:r>
              <a:rPr b="1"/>
              <a:t>(Physical Env.)</a:t>
            </a:r>
          </a:p>
        </p:txBody>
      </p:sp>
      <p:pic>
        <p:nvPicPr>
          <p:cNvPr id="350" name="IMG_0228.jpg" descr="IMG_02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4955" y="3560365"/>
            <a:ext cx="4644927" cy="6193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53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54" name="Cavity as Model of Vocal Tract"/>
          <p:cNvSpPr txBox="1"/>
          <p:nvPr>
            <p:ph type="title"/>
          </p:nvPr>
        </p:nvSpPr>
        <p:spPr>
          <a:xfrm>
            <a:off x="428705" y="4232"/>
            <a:ext cx="12147390" cy="3423222"/>
          </a:xfrm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>
                <a:solidFill>
                  <a:schemeClr val="accent5"/>
                </a:solidFill>
              </a:rPr>
              <a:t>Cavity as Model</a:t>
            </a:r>
            <a:br>
              <a:rPr b="1">
                <a:solidFill>
                  <a:schemeClr val="accent5"/>
                </a:solidFill>
              </a:rPr>
            </a:br>
            <a:r>
              <a:rPr b="1">
                <a:solidFill>
                  <a:schemeClr val="accent5"/>
                </a:solidFill>
              </a:rPr>
              <a:t>of Vocal Tract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0217" y="2937007"/>
            <a:ext cx="5394403" cy="6624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5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59" name="Comparison between Sine Wave &amp; Stocastic Noise (around 256Hz)"/>
          <p:cNvSpPr txBox="1"/>
          <p:nvPr>
            <p:ph type="title"/>
          </p:nvPr>
        </p:nvSpPr>
        <p:spPr>
          <a:xfrm>
            <a:off x="217700" y="4232"/>
            <a:ext cx="12569400" cy="3423222"/>
          </a:xfrm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Comparison between</a:t>
            </a:r>
            <a:br>
              <a:rPr b="1"/>
            </a:br>
            <a:r>
              <a:rPr b="1"/>
              <a:t>Sine Wave &amp; Stocastic Noise</a:t>
            </a:r>
            <a:br>
              <a:rPr b="1"/>
            </a:br>
            <a:r>
              <a:rPr b="1"/>
              <a:t>(around 256Hz)</a:t>
            </a:r>
          </a:p>
        </p:txBody>
      </p:sp>
      <p:pic>
        <p:nvPicPr>
          <p:cNvPr id="360" name="正弦波 vs 帯域雑音.png" descr="正弦波 vs 帯域雑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3676" y="3472317"/>
            <a:ext cx="8457448" cy="627324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ine Wave 256Hz"/>
          <p:cNvSpPr/>
          <p:nvPr/>
        </p:nvSpPr>
        <p:spPr>
          <a:xfrm>
            <a:off x="7225856" y="5771620"/>
            <a:ext cx="2603005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256Hz</a:t>
            </a:r>
          </a:p>
        </p:txBody>
      </p:sp>
      <p:sp>
        <p:nvSpPr>
          <p:cNvPr id="362" name="Noise b/w 240 &amp; 256Hz"/>
          <p:cNvSpPr/>
          <p:nvPr/>
        </p:nvSpPr>
        <p:spPr>
          <a:xfrm>
            <a:off x="6822234" y="7676620"/>
            <a:ext cx="3410249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Noise b/w 240 &amp; 256Hz</a:t>
            </a:r>
          </a:p>
        </p:txBody>
      </p:sp>
      <p:pic>
        <p:nvPicPr>
          <p:cNvPr id="363" name="151113_06_sine256Hz_0deg.WAV" descr="151113_06_sine256Hz_0deg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142464" y="431978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151113_05_nbNoise_240Hz_256Hz.wav" descr="151113_05_nbNoise_240Hz_256Hz.wa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165217" y="546834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343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4906" fill="hold"/>
                                        <p:tgtEl>
                                          <p:spTgt spid="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64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36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6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69" name="⇒ Brilliant"/>
          <p:cNvSpPr txBox="1"/>
          <p:nvPr/>
        </p:nvSpPr>
        <p:spPr>
          <a:xfrm>
            <a:off x="3442611" y="8299272"/>
            <a:ext cx="6119578" cy="1236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2700000">
              <a:schemeClr val="accent3">
                <a:lumOff val="-9999"/>
                <a:alpha val="7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8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⇒ Brilliant</a:t>
            </a:r>
          </a:p>
        </p:txBody>
      </p:sp>
      <p:pic>
        <p:nvPicPr>
          <p:cNvPr id="370" name="正弦波 vs 帯域雑音.png" descr="正弦波 vs 帯域雑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0319" y="2513863"/>
            <a:ext cx="7215578" cy="535209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ine Wave 256Hz"/>
          <p:cNvSpPr/>
          <p:nvPr/>
        </p:nvSpPr>
        <p:spPr>
          <a:xfrm>
            <a:off x="10111564" y="3892020"/>
            <a:ext cx="2603005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256Hz</a:t>
            </a:r>
          </a:p>
        </p:txBody>
      </p:sp>
      <p:sp>
        <p:nvSpPr>
          <p:cNvPr id="372" name="Fluctuate"/>
          <p:cNvSpPr txBox="1"/>
          <p:nvPr/>
        </p:nvSpPr>
        <p:spPr>
          <a:xfrm>
            <a:off x="438830" y="29198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373" name="Dispersed"/>
          <p:cNvSpPr txBox="1"/>
          <p:nvPr/>
        </p:nvSpPr>
        <p:spPr>
          <a:xfrm>
            <a:off x="438830" y="4033978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374" name="Blurred"/>
          <p:cNvSpPr txBox="1"/>
          <p:nvPr/>
        </p:nvSpPr>
        <p:spPr>
          <a:xfrm>
            <a:off x="438830" y="529551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  <p:sp>
        <p:nvSpPr>
          <p:cNvPr id="375" name="Interfering"/>
          <p:cNvSpPr txBox="1"/>
          <p:nvPr/>
        </p:nvSpPr>
        <p:spPr>
          <a:xfrm>
            <a:off x="438830" y="64451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Interfering</a:t>
            </a:r>
          </a:p>
        </p:txBody>
      </p:sp>
      <p:sp>
        <p:nvSpPr>
          <p:cNvPr id="376" name="Noise b/w 240 &amp; 256Hz"/>
          <p:cNvSpPr/>
          <p:nvPr/>
        </p:nvSpPr>
        <p:spPr>
          <a:xfrm>
            <a:off x="9497701" y="5797020"/>
            <a:ext cx="3410249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Noise b/w 240 &amp; 256Hz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tructural Timbr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Timbre</a:t>
            </a:r>
          </a:p>
        </p:txBody>
      </p:sp>
      <p:sp>
        <p:nvSpPr>
          <p:cNvPr id="37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80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81" name="⇒ Brilliant"/>
          <p:cNvSpPr txBox="1"/>
          <p:nvPr/>
        </p:nvSpPr>
        <p:spPr>
          <a:xfrm>
            <a:off x="3442611" y="8299272"/>
            <a:ext cx="6119578" cy="1236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2700000">
              <a:schemeClr val="accent3">
                <a:lumOff val="-9999"/>
                <a:alpha val="7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8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⇒ Brilliant</a:t>
            </a:r>
          </a:p>
        </p:txBody>
      </p:sp>
      <p:pic>
        <p:nvPicPr>
          <p:cNvPr id="382" name="正弦波 vs 帯域雑音.png" descr="正弦波 vs 帯域雑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0319" y="2513863"/>
            <a:ext cx="7215578" cy="535209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ine Wave 256Hz"/>
          <p:cNvSpPr/>
          <p:nvPr/>
        </p:nvSpPr>
        <p:spPr>
          <a:xfrm>
            <a:off x="10111564" y="3892020"/>
            <a:ext cx="2603005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256Hz</a:t>
            </a:r>
          </a:p>
        </p:txBody>
      </p:sp>
      <p:sp>
        <p:nvSpPr>
          <p:cNvPr id="384" name="Fluctuate"/>
          <p:cNvSpPr txBox="1"/>
          <p:nvPr/>
        </p:nvSpPr>
        <p:spPr>
          <a:xfrm>
            <a:off x="438830" y="29198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Fluctuate</a:t>
            </a:r>
          </a:p>
        </p:txBody>
      </p:sp>
      <p:sp>
        <p:nvSpPr>
          <p:cNvPr id="385" name="Dispersed"/>
          <p:cNvSpPr txBox="1"/>
          <p:nvPr/>
        </p:nvSpPr>
        <p:spPr>
          <a:xfrm>
            <a:off x="438830" y="4033978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Dispersed</a:t>
            </a:r>
          </a:p>
        </p:txBody>
      </p:sp>
      <p:sp>
        <p:nvSpPr>
          <p:cNvPr id="386" name="Blurred"/>
          <p:cNvSpPr txBox="1"/>
          <p:nvPr/>
        </p:nvSpPr>
        <p:spPr>
          <a:xfrm>
            <a:off x="438830" y="5295511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Blurred</a:t>
            </a:r>
          </a:p>
        </p:txBody>
      </p:sp>
      <p:sp>
        <p:nvSpPr>
          <p:cNvPr id="387" name="Interfering"/>
          <p:cNvSpPr txBox="1"/>
          <p:nvPr/>
        </p:nvSpPr>
        <p:spPr>
          <a:xfrm>
            <a:off x="438830" y="6445156"/>
            <a:ext cx="6119578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Interfering</a:t>
            </a:r>
          </a:p>
        </p:txBody>
      </p:sp>
      <p:sp>
        <p:nvSpPr>
          <p:cNvPr id="388" name="Noise b/w 240 &amp; 256Hz"/>
          <p:cNvSpPr/>
          <p:nvPr/>
        </p:nvSpPr>
        <p:spPr>
          <a:xfrm>
            <a:off x="9497701" y="5797020"/>
            <a:ext cx="3410249" cy="479426"/>
          </a:xfrm>
          <a:prstGeom prst="rect">
            <a:avLst/>
          </a:prstGeom>
          <a:gradFill>
            <a:gsLst>
              <a:gs pos="0">
                <a:schemeClr val="accent3">
                  <a:hueOff val="-337077"/>
                  <a:satOff val="27450"/>
                  <a:lumOff val="33416"/>
                </a:schemeClr>
              </a:gs>
              <a:gs pos="35000">
                <a:srgbClr val="FFEFC3"/>
              </a:gs>
              <a:gs pos="100000">
                <a:schemeClr val="accent3">
                  <a:hueOff val="-414096"/>
                  <a:satOff val="27450"/>
                  <a:lumOff val="45530"/>
                </a:schemeClr>
              </a:gs>
            </a:gsLst>
            <a:lin ang="16200000"/>
          </a:gradFill>
          <a:ln>
            <a:solidFill>
              <a:srgbClr val="DE670B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Noise b/w 240 &amp; 256Hz</a:t>
            </a:r>
          </a:p>
        </p:txBody>
      </p:sp>
      <p:sp>
        <p:nvSpPr>
          <p:cNvPr id="389" name="Formant"/>
          <p:cNvSpPr/>
          <p:nvPr/>
        </p:nvSpPr>
        <p:spPr>
          <a:xfrm rot="20040000">
            <a:off x="3866621" y="5094053"/>
            <a:ext cx="4187826" cy="13303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Formant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tructural Colour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Structural Colour</a:t>
            </a:r>
          </a:p>
        </p:txBody>
      </p:sp>
      <p:sp>
        <p:nvSpPr>
          <p:cNvPr id="39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93" name="http://blogs.yahoo.co.jp/kozoshoku/46003474.html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http://blogs.yahoo.co.jp/kozoshoku/46003474.html</a:t>
            </a: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6553" y="2130403"/>
            <a:ext cx="8911694" cy="7014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97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98" name="ACF,Right,timeS0,0.000,timeE0,5.765,T,0.100,151113 05 nbNoise 240Hz 256Hz.wav.jpg" descr="ACF,Right,timeS0,0.000,timeE0,5.765,T,0.100,151113 05 nbNoise 240Hz 256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898" y="3171032"/>
            <a:ext cx="9011004" cy="6758252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3D Correlogram…"/>
          <p:cNvSpPr txBox="1"/>
          <p:nvPr/>
        </p:nvSpPr>
        <p:spPr>
          <a:xfrm>
            <a:off x="432668" y="-29634"/>
            <a:ext cx="12139464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3D Correlogram</a:t>
            </a:r>
          </a:p>
          <a:p>
            <a:pPr>
              <a:defRPr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of The Recorded Test Noise</a:t>
            </a:r>
            <a:br>
              <a:rPr b="1"/>
            </a:br>
            <a:r>
              <a:rPr b="1"/>
              <a:t>(b/w 240 &amp; </a:t>
            </a:r>
            <a:r>
              <a:rPr b="1"/>
              <a:t>256Hz</a:t>
            </a:r>
            <a:r>
              <a:rPr b="1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02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03" name="Periodicity around 4ms"/>
          <p:cNvSpPr txBox="1"/>
          <p:nvPr/>
        </p:nvSpPr>
        <p:spPr>
          <a:xfrm>
            <a:off x="1389260" y="249766"/>
            <a:ext cx="102262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Periodicity around 4ms</a:t>
            </a:r>
          </a:p>
        </p:txBody>
      </p:sp>
      <p:pic>
        <p:nvPicPr>
          <p:cNvPr id="404" name="ACF,Right,timeS0,0.000,timeE0,5.765,T,0.100,151113 05 nbNoise 240Hz 256Hz.wav.jpg" descr="ACF,Right,timeS0,0.000,timeE0,5.765,T,0.100,151113 05 nbNoise 240Hz 256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182" y="1400043"/>
            <a:ext cx="11318436" cy="8488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07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08" name="Periodicity around 4ms"/>
          <p:cNvSpPr txBox="1"/>
          <p:nvPr/>
        </p:nvSpPr>
        <p:spPr>
          <a:xfrm>
            <a:off x="1389260" y="249766"/>
            <a:ext cx="102262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Periodicity around 4ms</a:t>
            </a:r>
          </a:p>
        </p:txBody>
      </p:sp>
      <p:pic>
        <p:nvPicPr>
          <p:cNvPr id="409" name="ACF,Right,timeS0,0.000,timeE0,5.765,T,0.100,151113 05 nbNoise 240Hz 256Hz.wav.jpg" descr="ACF,Right,timeS0,0.000,timeE0,5.765,T,0.100,151113 05 nbNoise 240Hz 256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182" y="1400043"/>
            <a:ext cx="11318436" cy="848882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Line"/>
          <p:cNvSpPr/>
          <p:nvPr/>
        </p:nvSpPr>
        <p:spPr>
          <a:xfrm flipH="1" flipV="1">
            <a:off x="2760067" y="2251339"/>
            <a:ext cx="2369365" cy="2369365"/>
          </a:xfrm>
          <a:prstGeom prst="line">
            <a:avLst/>
          </a:prstGeom>
          <a:ln w="152400">
            <a:solidFill>
              <a:schemeClr val="accent1"/>
            </a:solidFill>
            <a:bevel/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algn="l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1" name="4ms"/>
          <p:cNvSpPr/>
          <p:nvPr/>
        </p:nvSpPr>
        <p:spPr>
          <a:xfrm>
            <a:off x="4916152" y="4395787"/>
            <a:ext cx="1038896" cy="657226"/>
          </a:xfrm>
          <a:prstGeom prst="rect">
            <a:avLst/>
          </a:prstGeom>
          <a:gradFill>
            <a:gsLst>
              <a:gs pos="0">
                <a:schemeClr val="accent1">
                  <a:lumOff val="-7647"/>
                </a:schemeClr>
              </a:gs>
              <a:gs pos="100000">
                <a:schemeClr val="accent1">
                  <a:satOff val="-36923"/>
                  <a:lumOff val="30882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pecular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Specular</a:t>
            </a:r>
          </a:p>
        </p:txBody>
      </p:sp>
      <p:sp>
        <p:nvSpPr>
          <p:cNvPr id="13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35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36" name="構造色解説-01B.jpg" descr="構造色解説-01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2159000"/>
            <a:ext cx="6350000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912" y="6925281"/>
            <a:ext cx="6404576" cy="281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9066" y="6978793"/>
            <a:ext cx="40640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1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15" name="4ms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1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19" name="4ms ⇒ 250Hz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 ⇒ 250Hz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22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23" name="4ms ⇒ 250Hz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 ⇒ 250Hz</a:t>
            </a:r>
          </a:p>
        </p:txBody>
      </p:sp>
      <p:sp>
        <p:nvSpPr>
          <p:cNvPr id="424" name="Sonic Speed ≒ 340 m/s"/>
          <p:cNvSpPr txBox="1"/>
          <p:nvPr/>
        </p:nvSpPr>
        <p:spPr>
          <a:xfrm>
            <a:off x="1515452" y="3638782"/>
            <a:ext cx="9973895" cy="10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Sonic Speed ≒ 340 m/s</a:t>
            </a:r>
          </a:p>
        </p:txBody>
      </p:sp>
      <p:sp>
        <p:nvSpPr>
          <p:cNvPr id="425" name="(15℃, 1013hPa)"/>
          <p:cNvSpPr txBox="1"/>
          <p:nvPr/>
        </p:nvSpPr>
        <p:spPr>
          <a:xfrm>
            <a:off x="8095938" y="4552726"/>
            <a:ext cx="3817967" cy="6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6400"/>
            </a:pPr>
            <a:r>
              <a:rPr sz="3600"/>
              <a:t>(15℃, 1013hPa)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2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29" name="4ms ⇒ 250Hz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 ⇒ 250Hz</a:t>
            </a:r>
          </a:p>
        </p:txBody>
      </p:sp>
      <p:sp>
        <p:nvSpPr>
          <p:cNvPr id="430" name="Sonic Speed ≒ 340 m/s"/>
          <p:cNvSpPr txBox="1"/>
          <p:nvPr/>
        </p:nvSpPr>
        <p:spPr>
          <a:xfrm>
            <a:off x="1515452" y="3638782"/>
            <a:ext cx="9973895" cy="10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Sonic Speed ≒ 340 m/s</a:t>
            </a:r>
          </a:p>
        </p:txBody>
      </p:sp>
      <p:sp>
        <p:nvSpPr>
          <p:cNvPr id="431" name="340 / 250 ≒ 1.36 m"/>
          <p:cNvSpPr txBox="1"/>
          <p:nvPr/>
        </p:nvSpPr>
        <p:spPr>
          <a:xfrm>
            <a:off x="1481586" y="5350158"/>
            <a:ext cx="9112081" cy="104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340 / 250 ≒ </a:t>
            </a:r>
            <a:r>
              <a:rPr>
                <a:solidFill>
                  <a:schemeClr val="accent5"/>
                </a:solidFill>
              </a:rPr>
              <a:t>1.36 m</a:t>
            </a:r>
          </a:p>
        </p:txBody>
      </p:sp>
      <p:sp>
        <p:nvSpPr>
          <p:cNvPr id="432" name="(15℃, 1013hPa)"/>
          <p:cNvSpPr txBox="1"/>
          <p:nvPr/>
        </p:nvSpPr>
        <p:spPr>
          <a:xfrm>
            <a:off x="8095938" y="4552726"/>
            <a:ext cx="3817967" cy="6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6400"/>
            </a:pPr>
            <a:r>
              <a:rPr sz="3600"/>
              <a:t>(15℃, 1013hPa)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35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36" name="Uncertainty Principle"/>
          <p:cNvSpPr txBox="1"/>
          <p:nvPr/>
        </p:nvSpPr>
        <p:spPr>
          <a:xfrm>
            <a:off x="1871910" y="496537"/>
            <a:ext cx="92609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Uncertainty Principle</a:t>
            </a:r>
          </a:p>
        </p:txBody>
      </p:sp>
      <p:sp>
        <p:nvSpPr>
          <p:cNvPr id="437" name="4ms ⇒ 250Hz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 ⇒ 250Hz</a:t>
            </a:r>
          </a:p>
        </p:txBody>
      </p:sp>
      <p:sp>
        <p:nvSpPr>
          <p:cNvPr id="438" name="Sonic Speed ≒ 340 m/s"/>
          <p:cNvSpPr txBox="1"/>
          <p:nvPr/>
        </p:nvSpPr>
        <p:spPr>
          <a:xfrm>
            <a:off x="1515452" y="3638782"/>
            <a:ext cx="9973895" cy="10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Sonic Speed ≒ 340 m/s</a:t>
            </a:r>
          </a:p>
        </p:txBody>
      </p:sp>
      <p:sp>
        <p:nvSpPr>
          <p:cNvPr id="439" name="340 / 250 ≒ 1.36 m"/>
          <p:cNvSpPr txBox="1"/>
          <p:nvPr/>
        </p:nvSpPr>
        <p:spPr>
          <a:xfrm>
            <a:off x="1481586" y="5350158"/>
            <a:ext cx="9112081" cy="104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340 / 250 ≒ </a:t>
            </a:r>
            <a:r>
              <a:rPr>
                <a:solidFill>
                  <a:schemeClr val="accent5"/>
                </a:solidFill>
              </a:rPr>
              <a:t>1.36 m</a:t>
            </a:r>
          </a:p>
        </p:txBody>
      </p:sp>
      <p:sp>
        <p:nvSpPr>
          <p:cNvPr id="440" name="(15℃, 1013hPa)"/>
          <p:cNvSpPr txBox="1"/>
          <p:nvPr/>
        </p:nvSpPr>
        <p:spPr>
          <a:xfrm>
            <a:off x="8095938" y="4552726"/>
            <a:ext cx="3817967" cy="6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6400"/>
            </a:pPr>
            <a:r>
              <a:rPr sz="3600"/>
              <a:t>(15℃, 1013hPa)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43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44" name="Uncertainty Principle"/>
          <p:cNvSpPr txBox="1"/>
          <p:nvPr/>
        </p:nvSpPr>
        <p:spPr>
          <a:xfrm>
            <a:off x="1871910" y="496537"/>
            <a:ext cx="92609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Uncertainty Principle</a:t>
            </a:r>
          </a:p>
        </p:txBody>
      </p:sp>
      <p:sp>
        <p:nvSpPr>
          <p:cNvPr id="445" name="4ms ⇒ 250Hz"/>
          <p:cNvSpPr txBox="1"/>
          <p:nvPr/>
        </p:nvSpPr>
        <p:spPr>
          <a:xfrm>
            <a:off x="1515452" y="2392726"/>
            <a:ext cx="6119578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4ms ⇒ 250Hz</a:t>
            </a:r>
          </a:p>
        </p:txBody>
      </p:sp>
      <p:sp>
        <p:nvSpPr>
          <p:cNvPr id="446" name="Sonic Speed ≒ 340 m/s"/>
          <p:cNvSpPr txBox="1"/>
          <p:nvPr/>
        </p:nvSpPr>
        <p:spPr>
          <a:xfrm>
            <a:off x="1515452" y="3638782"/>
            <a:ext cx="9973895" cy="104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Sonic Speed ≒ 340 m/s</a:t>
            </a:r>
          </a:p>
        </p:txBody>
      </p:sp>
      <p:sp>
        <p:nvSpPr>
          <p:cNvPr id="447" name="340 / 250 ≒ 1.36 m"/>
          <p:cNvSpPr txBox="1"/>
          <p:nvPr/>
        </p:nvSpPr>
        <p:spPr>
          <a:xfrm>
            <a:off x="1481586" y="5350158"/>
            <a:ext cx="9112081" cy="104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340 / 250 ≒ </a:t>
            </a:r>
            <a:r>
              <a:rPr>
                <a:solidFill>
                  <a:schemeClr val="accent5"/>
                </a:solidFill>
              </a:rPr>
              <a:t>1.36 m</a:t>
            </a:r>
          </a:p>
        </p:txBody>
      </p:sp>
      <p:sp>
        <p:nvSpPr>
          <p:cNvPr id="448" name="Unable to determine the space inside 1.36 m"/>
          <p:cNvSpPr txBox="1"/>
          <p:nvPr/>
        </p:nvSpPr>
        <p:spPr>
          <a:xfrm>
            <a:off x="1337468" y="6632992"/>
            <a:ext cx="1032986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7200"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Unable to determine</a:t>
            </a:r>
            <a:br/>
            <a:r>
              <a:t>the space inside 1.36 m</a:t>
            </a:r>
          </a:p>
        </p:txBody>
      </p:sp>
      <p:sp>
        <p:nvSpPr>
          <p:cNvPr id="449" name="(15℃, 1013hPa)"/>
          <p:cNvSpPr txBox="1"/>
          <p:nvPr/>
        </p:nvSpPr>
        <p:spPr>
          <a:xfrm>
            <a:off x="8095938" y="4552726"/>
            <a:ext cx="3817967" cy="6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6400"/>
            </a:pPr>
            <a:r>
              <a:rPr sz="3600"/>
              <a:t>(15℃, 1013hPa)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52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53" name="~ 2048 Hz"/>
          <p:cNvSpPr txBox="1"/>
          <p:nvPr/>
        </p:nvSpPr>
        <p:spPr>
          <a:xfrm>
            <a:off x="1132732" y="5647002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2048 Hz</a:t>
            </a:r>
          </a:p>
        </p:txBody>
      </p:sp>
      <p:sp>
        <p:nvSpPr>
          <p:cNvPr id="454" name="For the other  Octave Band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For the other </a:t>
            </a:r>
            <a:br>
              <a:rPr b="1" sz="8000"/>
            </a:br>
            <a:r>
              <a:rPr b="1" sz="8000"/>
              <a:t>Octave Bands</a:t>
            </a:r>
          </a:p>
        </p:txBody>
      </p:sp>
      <p:sp>
        <p:nvSpPr>
          <p:cNvPr id="455" name="~ 4096 Hz"/>
          <p:cNvSpPr txBox="1"/>
          <p:nvPr/>
        </p:nvSpPr>
        <p:spPr>
          <a:xfrm>
            <a:off x="1132732" y="4214746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4096 Hz</a:t>
            </a:r>
          </a:p>
        </p:txBody>
      </p:sp>
      <p:sp>
        <p:nvSpPr>
          <p:cNvPr id="456" name="~ 8192 Hz"/>
          <p:cNvSpPr txBox="1"/>
          <p:nvPr/>
        </p:nvSpPr>
        <p:spPr>
          <a:xfrm>
            <a:off x="1132732" y="2782491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8192 Hz</a:t>
            </a:r>
          </a:p>
        </p:txBody>
      </p:sp>
      <p:sp>
        <p:nvSpPr>
          <p:cNvPr id="457" name="~ 512 Hz"/>
          <p:cNvSpPr txBox="1"/>
          <p:nvPr/>
        </p:nvSpPr>
        <p:spPr>
          <a:xfrm>
            <a:off x="7220266" y="2782491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512 Hz</a:t>
            </a:r>
          </a:p>
        </p:txBody>
      </p:sp>
      <p:sp>
        <p:nvSpPr>
          <p:cNvPr id="458" name="~ 256 Hz"/>
          <p:cNvSpPr txBox="1"/>
          <p:nvPr/>
        </p:nvSpPr>
        <p:spPr>
          <a:xfrm>
            <a:off x="7220266" y="4269251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256 Hz</a:t>
            </a:r>
          </a:p>
        </p:txBody>
      </p:sp>
      <p:sp>
        <p:nvSpPr>
          <p:cNvPr id="459" name="~ 128 Hz"/>
          <p:cNvSpPr txBox="1"/>
          <p:nvPr/>
        </p:nvSpPr>
        <p:spPr>
          <a:xfrm>
            <a:off x="7220266" y="5647002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128 Hz</a:t>
            </a:r>
          </a:p>
        </p:txBody>
      </p:sp>
      <p:sp>
        <p:nvSpPr>
          <p:cNvPr id="460" name="~ 64 Hz"/>
          <p:cNvSpPr txBox="1"/>
          <p:nvPr/>
        </p:nvSpPr>
        <p:spPr>
          <a:xfrm>
            <a:off x="7220266" y="7024753"/>
            <a:ext cx="4651802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~ 64 Hz</a:t>
            </a:r>
          </a:p>
        </p:txBody>
      </p:sp>
      <p:sp>
        <p:nvSpPr>
          <p:cNvPr id="461" name="Research on going"/>
          <p:cNvSpPr txBox="1"/>
          <p:nvPr/>
        </p:nvSpPr>
        <p:spPr>
          <a:xfrm>
            <a:off x="1047518" y="7387166"/>
            <a:ext cx="11099801" cy="25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80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Research on going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64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65" name="Now: 64 Hz (1 Hz step)"/>
          <p:cNvSpPr txBox="1"/>
          <p:nvPr/>
        </p:nvSpPr>
        <p:spPr>
          <a:xfrm>
            <a:off x="1770940" y="3394868"/>
            <a:ext cx="9652957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Now: 64 Hz (1 Hz step)</a:t>
            </a:r>
          </a:p>
        </p:txBody>
      </p:sp>
      <p:sp>
        <p:nvSpPr>
          <p:cNvPr id="466" name="Increasing  Threshold Width A Lot More"/>
          <p:cNvSpPr txBox="1"/>
          <p:nvPr>
            <p:ph type="title"/>
          </p:nvPr>
        </p:nvSpPr>
        <p:spPr>
          <a:xfrm>
            <a:off x="952500" y="21166"/>
            <a:ext cx="11099800" cy="3131588"/>
          </a:xfrm>
          <a:prstGeom prst="rect">
            <a:avLst/>
          </a:prstGeom>
        </p:spPr>
        <p:txBody>
          <a:bodyPr/>
          <a:lstStyle/>
          <a:p>
            <a:pPr defTabSz="496570">
              <a:defRPr sz="153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6800"/>
              <a:t>Increasing </a:t>
            </a:r>
            <a:br>
              <a:rPr b="1" sz="6800"/>
            </a:br>
            <a:r>
              <a:rPr b="1" sz="6800"/>
              <a:t>Threshold Width</a:t>
            </a:r>
            <a:br>
              <a:rPr b="1" sz="6800"/>
            </a:br>
            <a:r>
              <a:rPr b="1" sz="6800"/>
              <a:t>A Lot More</a:t>
            </a:r>
          </a:p>
        </p:txBody>
      </p:sp>
      <p:sp>
        <p:nvSpPr>
          <p:cNvPr id="467" name="Future: ? Hz (? Hz step)"/>
          <p:cNvSpPr txBox="1"/>
          <p:nvPr/>
        </p:nvSpPr>
        <p:spPr>
          <a:xfrm>
            <a:off x="1770940" y="4770326"/>
            <a:ext cx="10673521" cy="101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6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Future: ? Hz (? Hz step)</a:t>
            </a:r>
          </a:p>
        </p:txBody>
      </p:sp>
      <p:sp>
        <p:nvSpPr>
          <p:cNvPr id="468" name="We want to find where Brilliancy gone."/>
          <p:cNvSpPr txBox="1"/>
          <p:nvPr/>
        </p:nvSpPr>
        <p:spPr>
          <a:xfrm>
            <a:off x="1047518" y="5799654"/>
            <a:ext cx="11099801" cy="258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>
              <a:defRPr b="1" sz="80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want to find</a:t>
            </a:r>
            <a:br/>
            <a:r>
              <a:t>where Brilliancy gone.</a:t>
            </a:r>
          </a:p>
        </p:txBody>
      </p:sp>
      <p:sp>
        <p:nvSpPr>
          <p:cNvPr id="469" name="Research on going"/>
          <p:cNvSpPr txBox="1"/>
          <p:nvPr/>
        </p:nvSpPr>
        <p:spPr>
          <a:xfrm>
            <a:off x="1047518" y="7624233"/>
            <a:ext cx="11099801" cy="25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80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Research on going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72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73" name="構造色解説-03-02.jpg" descr="構造色解説-03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9300" y="2816533"/>
            <a:ext cx="3886200" cy="5054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Changing Density  by ω0 for FFT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Changing Density </a:t>
            </a:r>
            <a:br>
              <a:rPr b="1" sz="8000"/>
            </a:br>
            <a:r>
              <a:rPr b="1" sz="8000"/>
              <a:t>by ω</a:t>
            </a:r>
            <a:r>
              <a:rPr b="1" sz="4000"/>
              <a:t>0</a:t>
            </a:r>
            <a:r>
              <a:rPr b="1" sz="8000"/>
              <a:t> for FFT</a:t>
            </a:r>
          </a:p>
        </p:txBody>
      </p:sp>
      <p:sp>
        <p:nvSpPr>
          <p:cNvPr id="475" name="Research on going"/>
          <p:cNvSpPr txBox="1"/>
          <p:nvPr/>
        </p:nvSpPr>
        <p:spPr>
          <a:xfrm>
            <a:off x="1047518" y="7387166"/>
            <a:ext cx="11099801" cy="25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80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Research on going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78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79" name="構造色解説-03-02.jpg" descr="構造色解説-03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9300" y="2816533"/>
            <a:ext cx="3886200" cy="505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構造色解説-03-03.jpg" descr="構造色解説-03-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523" y="2816533"/>
            <a:ext cx="3886201" cy="5054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More Sparse"/>
          <p:cNvSpPr/>
          <p:nvPr/>
        </p:nvSpPr>
        <p:spPr>
          <a:xfrm>
            <a:off x="683080" y="4548187"/>
            <a:ext cx="3369088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More Sparse</a:t>
            </a:r>
          </a:p>
        </p:txBody>
      </p:sp>
      <p:sp>
        <p:nvSpPr>
          <p:cNvPr id="482" name="Research on going"/>
          <p:cNvSpPr txBox="1"/>
          <p:nvPr/>
        </p:nvSpPr>
        <p:spPr>
          <a:xfrm>
            <a:off x="1047518" y="7387166"/>
            <a:ext cx="11099801" cy="25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80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Research on going </a:t>
            </a:r>
          </a:p>
        </p:txBody>
      </p:sp>
      <p:sp>
        <p:nvSpPr>
          <p:cNvPr id="483" name="Changing Density  by ω0 for FFT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Changing Density </a:t>
            </a:r>
            <a:br>
              <a:rPr b="1" sz="8000"/>
            </a:br>
            <a:r>
              <a:rPr b="1" sz="8000"/>
              <a:t>by ω</a:t>
            </a:r>
            <a:r>
              <a:rPr b="1" sz="4000"/>
              <a:t>0</a:t>
            </a:r>
            <a:r>
              <a:rPr b="1" sz="8000"/>
              <a:t> for FFT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tructural Colour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Structural Colour</a:t>
            </a:r>
          </a:p>
        </p:txBody>
      </p:sp>
      <p:sp>
        <p:nvSpPr>
          <p:cNvPr id="14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42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43" name="構造色解説-01C.jpg" descr="構造色解説-01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2159000"/>
            <a:ext cx="6350000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9066" y="6978793"/>
            <a:ext cx="4064001" cy="270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912" y="6925281"/>
            <a:ext cx="6404576" cy="281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6592" y="6924421"/>
            <a:ext cx="4056416" cy="3042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86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87" name="構造色解説-03-02.jpg" descr="構造色解説-03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9300" y="2816533"/>
            <a:ext cx="3886200" cy="505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構造色解説-03-03.jpg" descr="構造色解説-03-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523" y="2816533"/>
            <a:ext cx="3886201" cy="505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構造色解説-03-01.jpg" descr="構造色解説-03-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4076" y="2816533"/>
            <a:ext cx="3886201" cy="50546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More Sparse"/>
          <p:cNvSpPr/>
          <p:nvPr/>
        </p:nvSpPr>
        <p:spPr>
          <a:xfrm>
            <a:off x="683080" y="4548187"/>
            <a:ext cx="3369088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More Sparse</a:t>
            </a:r>
          </a:p>
        </p:txBody>
      </p:sp>
      <p:sp>
        <p:nvSpPr>
          <p:cNvPr id="491" name="More Dense"/>
          <p:cNvSpPr/>
          <p:nvPr/>
        </p:nvSpPr>
        <p:spPr>
          <a:xfrm>
            <a:off x="8952632" y="4548187"/>
            <a:ext cx="3369088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More Dense</a:t>
            </a:r>
          </a:p>
        </p:txBody>
      </p:sp>
      <p:sp>
        <p:nvSpPr>
          <p:cNvPr id="492" name="Research on going"/>
          <p:cNvSpPr txBox="1"/>
          <p:nvPr/>
        </p:nvSpPr>
        <p:spPr>
          <a:xfrm>
            <a:off x="1047518" y="7387166"/>
            <a:ext cx="11099801" cy="25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80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Research on going </a:t>
            </a:r>
          </a:p>
        </p:txBody>
      </p:sp>
      <p:sp>
        <p:nvSpPr>
          <p:cNvPr id="493" name="Changing Density  by ω0 for FFT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Changing Density </a:t>
            </a:r>
            <a:br>
              <a:rPr b="1" sz="8000"/>
            </a:br>
            <a:r>
              <a:rPr b="1" sz="8000"/>
              <a:t>by ω</a:t>
            </a:r>
            <a:r>
              <a:rPr b="1" sz="4000"/>
              <a:t>0</a:t>
            </a:r>
            <a:r>
              <a:rPr b="1" sz="8000"/>
              <a:t> for FFT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96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97" name="SUMMARY"/>
          <p:cNvSpPr txBox="1"/>
          <p:nvPr/>
        </p:nvSpPr>
        <p:spPr>
          <a:xfrm>
            <a:off x="4099867" y="191737"/>
            <a:ext cx="480506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498" name="We defined Proximal Narrow-band Digital Stochastic Noises and discovered “Structural Timbre”"/>
          <p:cNvSpPr txBox="1"/>
          <p:nvPr/>
        </p:nvSpPr>
        <p:spPr>
          <a:xfrm>
            <a:off x="479873" y="1566956"/>
            <a:ext cx="11774121" cy="248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5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We defined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Proximal Narrow-band Digital Stochastic Noises and discovered “Structural Timbre”</a:t>
            </a:r>
          </a:p>
        </p:txBody>
      </p:sp>
      <p:sp>
        <p:nvSpPr>
          <p:cNvPr id="499" name="Relationships between voice, instruments and narrow-band noises."/>
          <p:cNvSpPr txBox="1"/>
          <p:nvPr/>
        </p:nvSpPr>
        <p:spPr>
          <a:xfrm>
            <a:off x="420276" y="6867584"/>
            <a:ext cx="12164248" cy="160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5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Relationships between voice, instruments and narrow-band noises.</a:t>
            </a:r>
          </a:p>
        </p:txBody>
      </p:sp>
      <p:sp>
        <p:nvSpPr>
          <p:cNvPr id="500" name="For Different Bandwidths"/>
          <p:cNvSpPr txBox="1"/>
          <p:nvPr/>
        </p:nvSpPr>
        <p:spPr>
          <a:xfrm>
            <a:off x="479873" y="4455802"/>
            <a:ext cx="11774121" cy="841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buSzPct val="100000"/>
              <a:buChar char="•"/>
              <a:defRPr b="1" sz="5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For Different Bandwidths    </a:t>
            </a:r>
          </a:p>
        </p:txBody>
      </p:sp>
      <p:sp>
        <p:nvSpPr>
          <p:cNvPr id="501" name="For Different Cavity (size, length, etc.)"/>
          <p:cNvSpPr txBox="1"/>
          <p:nvPr/>
        </p:nvSpPr>
        <p:spPr>
          <a:xfrm>
            <a:off x="464494" y="5661693"/>
            <a:ext cx="12265850" cy="841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b="1" sz="5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For Different Cavity</a:t>
            </a:r>
            <a:r>
              <a:rPr sz="4800"/>
              <a:t> (size, length, etc.)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hank you for  your kind attention. Your questions / comments are  always welcome."/>
          <p:cNvSpPr txBox="1"/>
          <p:nvPr>
            <p:ph type="ctrTitle"/>
          </p:nvPr>
        </p:nvSpPr>
        <p:spPr>
          <a:xfrm>
            <a:off x="777427" y="1295400"/>
            <a:ext cx="11449946" cy="3987800"/>
          </a:xfrm>
          <a:prstGeom prst="rect">
            <a:avLst/>
          </a:prstGeom>
        </p:spPr>
        <p:txBody>
          <a:bodyPr/>
          <a:lstStyle/>
          <a:p>
            <a:pPr defTabSz="455674">
              <a:defRPr sz="1800"/>
            </a:pPr>
            <a:r>
              <a:rPr b="1" sz="6200">
                <a:latin typeface="+mj-lt"/>
                <a:ea typeface="+mj-ea"/>
                <a:cs typeface="+mj-cs"/>
                <a:sym typeface="Helvetica"/>
              </a:rPr>
              <a:t>Thank you for </a:t>
            </a:r>
            <a:br>
              <a:rPr b="1" sz="6200">
                <a:latin typeface="+mj-lt"/>
                <a:ea typeface="+mj-ea"/>
                <a:cs typeface="+mj-cs"/>
                <a:sym typeface="Helvetica"/>
              </a:rPr>
            </a:br>
            <a:r>
              <a:rPr b="1" sz="6200">
                <a:latin typeface="+mj-lt"/>
                <a:ea typeface="+mj-ea"/>
                <a:cs typeface="+mj-cs"/>
                <a:sym typeface="Helvetica"/>
              </a:rPr>
              <a:t>your kind attention.</a:t>
            </a:r>
            <a:br>
              <a:rPr b="1" sz="6200">
                <a:latin typeface="+mj-lt"/>
                <a:ea typeface="+mj-ea"/>
                <a:cs typeface="+mj-cs"/>
                <a:sym typeface="Helvetica"/>
              </a:rPr>
            </a:br>
            <a:r>
              <a:rPr b="1" sz="6200">
                <a:latin typeface="+mj-lt"/>
                <a:ea typeface="+mj-ea"/>
                <a:cs typeface="+mj-cs"/>
                <a:sym typeface="Helvetica"/>
              </a:rPr>
              <a:t>Your questions / comments are  always welcome.</a:t>
            </a:r>
          </a:p>
        </p:txBody>
      </p:sp>
      <p:sp>
        <p:nvSpPr>
          <p:cNvPr id="504" name="Division of Composition and Conducting,  Interfaculty Initiative in Information Studies,  The University of Tokyo…"/>
          <p:cNvSpPr txBox="1"/>
          <p:nvPr>
            <p:ph type="subTitle" sz="half" idx="1"/>
          </p:nvPr>
        </p:nvSpPr>
        <p:spPr>
          <a:xfrm>
            <a:off x="1270000" y="5966121"/>
            <a:ext cx="10464800" cy="3754092"/>
          </a:xfrm>
          <a:prstGeom prst="rect">
            <a:avLst/>
          </a:prstGeom>
        </p:spPr>
        <p:txBody>
          <a:bodyPr/>
          <a:lstStyle/>
          <a:p>
            <a:pPr defTabSz="457200">
              <a:defRPr sz="1800"/>
            </a:pP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  <a:endParaRPr sz="2800">
              <a:latin typeface="Century"/>
              <a:ea typeface="Century"/>
              <a:cs typeface="Century"/>
              <a:sym typeface="Century"/>
            </a:endParaRPr>
          </a:p>
          <a:p>
            <a:pPr defTabSz="457200">
              <a:defRPr sz="1800"/>
            </a:pP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rPr>
              <a:t>taiso.renpoo@gmail.com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(SATO, Koji)</a:t>
            </a:r>
            <a:endParaRPr sz="3600">
              <a:latin typeface="Century"/>
              <a:ea typeface="Century"/>
              <a:cs typeface="Century"/>
              <a:sym typeface="Century"/>
            </a:endParaRPr>
          </a:p>
          <a:p>
            <a:pPr defTabSz="457200">
              <a:defRPr sz="1800"/>
            </a:pP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3" invalidUrl="" action="" tgtFrame="" tooltip="" history="1" highlightClick="0" endSnd="0"/>
              </a:rPr>
              <a:t>itosec@iii.u-tokyo.ac.jp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(ITO, Ken)</a:t>
            </a:r>
          </a:p>
        </p:txBody>
      </p:sp>
      <p:sp>
        <p:nvSpPr>
          <p:cNvPr id="505" name="Slide Number"/>
          <p:cNvSpPr txBox="1"/>
          <p:nvPr>
            <p:ph type="sldNum" sz="quarter" idx="4294967295"/>
          </p:nvPr>
        </p:nvSpPr>
        <p:spPr>
          <a:xfrm>
            <a:off x="-1" y="9232900"/>
            <a:ext cx="520901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orpho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Morphoes</a:t>
            </a:r>
          </a:p>
        </p:txBody>
      </p:sp>
      <p:sp>
        <p:nvSpPr>
          <p:cNvPr id="14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50" name="http://blogs.yahoo.co.jp/kozoshoku/46003474.html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http://blogs.yahoo.co.jp/kozoshoku/46003474.html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6553" y="2113469"/>
            <a:ext cx="8911694" cy="7014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Micro Structure of Morpho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Micro Structure of</a:t>
            </a:r>
            <a:br>
              <a:rPr b="1" sz="8000"/>
            </a:br>
            <a:r>
              <a:rPr b="1" sz="8000"/>
              <a:t>Morphoes</a:t>
            </a:r>
          </a:p>
        </p:txBody>
      </p:sp>
      <p:sp>
        <p:nvSpPr>
          <p:cNvPr id="15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55" name="http://blogs.yahoo.co.jp/kozoshoku/46003474.html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http://blogs.yahoo.co.jp/kozoshoku/46003474.html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1794" y="2568045"/>
            <a:ext cx="8101212" cy="6563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3">
                <a:lumOff val="25000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8654" y="2570669"/>
            <a:ext cx="8911694" cy="701443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Disperse Colour of Morpho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Disperse Colour of</a:t>
            </a:r>
            <a:br>
              <a:rPr b="1" sz="8000"/>
            </a:br>
            <a:r>
              <a:rPr b="1" sz="8000"/>
              <a:t>Morphoes</a:t>
            </a:r>
          </a:p>
        </p:txBody>
      </p:sp>
      <p:sp>
        <p:nvSpPr>
          <p:cNvPr id="16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61" name="http://blogs.yahoo.co.jp/kozoshoku/46003474.html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1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http://blogs.yahoo.co.jp/kozoshoku/46003474.html</a:t>
            </a:r>
          </a:p>
        </p:txBody>
      </p:sp>
      <p:pic>
        <p:nvPicPr>
          <p:cNvPr id="162" name="img_4.jpg" descr="img_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3622" y="2604734"/>
            <a:ext cx="5524691" cy="643903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flecting Ratio"/>
          <p:cNvSpPr/>
          <p:nvPr/>
        </p:nvSpPr>
        <p:spPr>
          <a:xfrm rot="16200000">
            <a:off x="3217243" y="4715404"/>
            <a:ext cx="3603949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Reflecting Ratio</a:t>
            </a:r>
          </a:p>
        </p:txBody>
      </p:sp>
      <p:sp>
        <p:nvSpPr>
          <p:cNvPr id="164" name="Wavelength (nm)"/>
          <p:cNvSpPr/>
          <p:nvPr/>
        </p:nvSpPr>
        <p:spPr>
          <a:xfrm>
            <a:off x="9131251" y="7014104"/>
            <a:ext cx="379013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Wavelength (nm)</a:t>
            </a:r>
          </a:p>
        </p:txBody>
      </p:sp>
      <p:sp>
        <p:nvSpPr>
          <p:cNvPr id="165" name="Layers"/>
          <p:cNvSpPr/>
          <p:nvPr/>
        </p:nvSpPr>
        <p:spPr>
          <a:xfrm>
            <a:off x="10341559" y="3191404"/>
            <a:ext cx="1598117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