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1">
                  <a:lumOff val="1354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solidFill>
            <a:srgbClr val="014D8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9D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61D836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27002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E3E5E8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-613784"/>
              <a:lumOff val="1275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4">
                  <a:hueOff val="-613784"/>
                  <a:lumOff val="127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E3E5E8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E3E5E8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FF53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C0C0C0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98195F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12700" cap="flat">
              <a:solidFill>
                <a:srgbClr val="A9A9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6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9A9"/>
              </a:solidFill>
              <a:prstDash val="solid"/>
              <a:miter lim="400000"/>
            </a:ln>
          </a:insideH>
          <a:insideV>
            <a:ln w="127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0C0C0"/>
              </a:solidFill>
              <a:prstDash val="solid"/>
              <a:miter lim="400000"/>
            </a:ln>
          </a:left>
          <a:right>
            <a:ln w="12700" cap="flat">
              <a:solidFill>
                <a:srgbClr val="C0C0C0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C0C0C0"/>
              </a:solidFill>
              <a:prstDash val="solid"/>
              <a:miter lim="400000"/>
            </a:ln>
          </a:bottom>
          <a:insideH>
            <a:ln w="12700" cap="flat">
              <a:solidFill>
                <a:srgbClr val="C0C0C0"/>
              </a:solidFill>
              <a:prstDash val="solid"/>
              <a:miter lim="400000"/>
            </a:ln>
          </a:insideH>
          <a:insideV>
            <a:ln w="12700" cap="flat">
              <a:solidFill>
                <a:srgbClr val="C0C0C0"/>
              </a:solidFill>
              <a:prstDash val="solid"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4000"/>
            </a:srgb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9A9A9"/>
              </a:solidFill>
              <a:prstDash val="solid"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262727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A9A9A9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A9A9A9"/>
              </a:solidFill>
              <a:prstDash val="solid"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42424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6498" y="11839048"/>
            <a:ext cx="21971003" cy="636979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6500" y="7196865"/>
            <a:ext cx="21971000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12007748" y="13080999"/>
            <a:ext cx="368504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935258"/>
            <a:ext cx="21971000" cy="7359063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/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 anchor="ctr"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lose-up of wild plants growing between rocks"/>
          <p:cNvSpPr/>
          <p:nvPr>
            <p:ph type="pic" sz="quarter" idx="21"/>
          </p:nvPr>
        </p:nvSpPr>
        <p:spPr>
          <a:xfrm>
            <a:off x="15430500" y="7085409"/>
            <a:ext cx="8128000" cy="54102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Large rock formation under dark clouds with a dirt road in the foreground"/>
          <p:cNvSpPr/>
          <p:nvPr>
            <p:ph type="pic" idx="22"/>
          </p:nvPr>
        </p:nvSpPr>
        <p:spPr>
          <a:xfrm>
            <a:off x="-2933700" y="1270000"/>
            <a:ext cx="22699133" cy="11277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Close-up of a wild plant growing between lava rocks"/>
          <p:cNvSpPr/>
          <p:nvPr>
            <p:ph type="pic" sz="quarter" idx="23"/>
          </p:nvPr>
        </p:nvSpPr>
        <p:spPr>
          <a:xfrm>
            <a:off x="15430500" y="1270000"/>
            <a:ext cx="8128000" cy="541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waterfall surrounded by a green rocky landscape"/>
          <p:cNvSpPr/>
          <p:nvPr>
            <p:ph type="pic" idx="21"/>
          </p:nvPr>
        </p:nvSpPr>
        <p:spPr>
          <a:xfrm>
            <a:off x="-1511300" y="-3721100"/>
            <a:ext cx="28511500" cy="1903024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reen, hilly landscape"/>
          <p:cNvSpPr/>
          <p:nvPr>
            <p:ph type="pic" idx="21"/>
          </p:nvPr>
        </p:nvSpPr>
        <p:spPr>
          <a:xfrm>
            <a:off x="-431800" y="-4038600"/>
            <a:ext cx="29464000" cy="18034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4468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Presentation Subtitle 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3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2403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Moss-covered rocks"/>
          <p:cNvSpPr/>
          <p:nvPr>
            <p:ph type="pic" sz="half" idx="21"/>
          </p:nvPr>
        </p:nvSpPr>
        <p:spPr>
          <a:xfrm>
            <a:off x="12052303" y="1270000"/>
            <a:ext cx="11188406" cy="1120988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Large rock formation under dark clouds with a dirt road in the foreground"/>
          <p:cNvSpPr/>
          <p:nvPr>
            <p:ph type="pic" idx="22"/>
          </p:nvPr>
        </p:nvSpPr>
        <p:spPr>
          <a:xfrm>
            <a:off x="6380200" y="1263848"/>
            <a:ext cx="22529801" cy="1119347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434343"/>
            </a:gs>
            <a:gs pos="100000">
              <a:srgbClr val="000000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FFFFFF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情報マップ（川崎） 地形＋団地＋商店街.jpg" descr="情報マップ（川崎） 地形＋団地＋商店街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43946" y="3069365"/>
            <a:ext cx="14330359" cy="1016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2025/06/12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2025/06/12</a:t>
            </a:r>
          </a:p>
        </p:txBody>
      </p:sp>
      <p:sp>
        <p:nvSpPr>
          <p:cNvPr id="153" name="Project 3: “Data-Driven Storytelling for Civic Tech”…"/>
          <p:cNvSpPr txBox="1"/>
          <p:nvPr>
            <p:ph type="ctrTitle"/>
          </p:nvPr>
        </p:nvSpPr>
        <p:spPr>
          <a:xfrm>
            <a:off x="1206498" y="474900"/>
            <a:ext cx="21971004" cy="4502605"/>
          </a:xfrm>
          <a:prstGeom prst="rect">
            <a:avLst/>
          </a:prstGeom>
        </p:spPr>
        <p:txBody>
          <a:bodyPr/>
          <a:lstStyle/>
          <a:p>
            <a:pPr defTabSz="324611">
              <a:lnSpc>
                <a:spcPct val="100000"/>
              </a:lnSpc>
              <a:defRPr spc="0" sz="9656"/>
            </a:pPr>
            <a:r>
              <a:t>Project 3: “Data-Driven Storytelling</a:t>
            </a:r>
            <a:br/>
            <a:r>
              <a:t>for Civic Tech”</a:t>
            </a:r>
            <a:endParaRPr b="0"/>
          </a:p>
          <a:p>
            <a:pPr defTabSz="324611">
              <a:lnSpc>
                <a:spcPct val="100000"/>
              </a:lnSpc>
              <a:defRPr b="0" spc="0" sz="851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defTabSz="586104">
              <a:lnSpc>
                <a:spcPct val="100000"/>
              </a:lnSpc>
              <a:defRPr spc="0" sz="3905"/>
            </a:pPr>
            <a:br/>
            <a:r>
              <a:rPr sz="4544"/>
              <a:t>Koji Sato</a:t>
            </a:r>
          </a:p>
        </p:txBody>
      </p:sp>
      <p:sp>
        <p:nvSpPr>
          <p:cNvPr id="154" name="A case study from  the citizen volunteer group  &quot;Open Kawasaki.&quot;"/>
          <p:cNvSpPr txBox="1"/>
          <p:nvPr>
            <p:ph type="subTitle" sz="quarter" idx="1"/>
          </p:nvPr>
        </p:nvSpPr>
        <p:spPr>
          <a:xfrm>
            <a:off x="1206500" y="7590088"/>
            <a:ext cx="21971000" cy="2878329"/>
          </a:xfrm>
          <a:prstGeom prst="rect">
            <a:avLst/>
          </a:prstGeom>
        </p:spPr>
        <p:txBody>
          <a:bodyPr/>
          <a:lstStyle/>
          <a:p>
            <a:pPr>
              <a:defRPr sz="4800"/>
            </a:pPr>
            <a:r>
              <a:t>A case study from </a:t>
            </a:r>
            <a:br/>
            <a:r>
              <a:t>the citizen volunteer group </a:t>
            </a:r>
            <a:br/>
            <a:r>
              <a:t>"Open Kawasaki."</a:t>
            </a:r>
          </a:p>
        </p:txBody>
      </p:sp>
      <p:sp>
        <p:nvSpPr>
          <p:cNvPr id="155" name="Slide Number"/>
          <p:cNvSpPr txBox="1"/>
          <p:nvPr>
            <p:ph type="sldNum" sz="quarter" idx="4294967295"/>
          </p:nvPr>
        </p:nvSpPr>
        <p:spPr>
          <a:xfrm>
            <a:off x="12071299" y="13080999"/>
            <a:ext cx="241402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情報マップ（川崎） 地形＋団地＋商店街.jpg" descr="情報マップ（川崎） 地形＋団地＋商店街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838775" y="1783767"/>
            <a:ext cx="11643416" cy="825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Screen Shot 2022-02-21 at 19.46.51.png" descr="Screen Shot 2022-02-21 at 19.46.51.png"/>
          <p:cNvPicPr>
            <a:picLocks noChangeAspect="1"/>
          </p:cNvPicPr>
          <p:nvPr/>
        </p:nvPicPr>
        <p:blipFill>
          <a:blip r:embed="rId3">
            <a:extLst/>
          </a:blip>
          <a:srcRect l="0" t="0" r="0" b="45513"/>
          <a:stretch>
            <a:fillRect/>
          </a:stretch>
        </p:blipFill>
        <p:spPr>
          <a:xfrm>
            <a:off x="933559" y="1783767"/>
            <a:ext cx="10217530" cy="8255001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</p:pic>
      <p:sp>
        <p:nvSpPr>
          <p:cNvPr id="159" name="The Challenge of Open Data at the Time"/>
          <p:cNvSpPr txBox="1"/>
          <p:nvPr>
            <p:ph type="title" idx="4294967295"/>
          </p:nvPr>
        </p:nvSpPr>
        <p:spPr>
          <a:xfrm>
            <a:off x="370704" y="316591"/>
            <a:ext cx="20307948" cy="1435101"/>
          </a:xfrm>
          <a:prstGeom prst="rect">
            <a:avLst/>
          </a:prstGeom>
        </p:spPr>
        <p:txBody>
          <a:bodyPr/>
          <a:lstStyle/>
          <a:p>
            <a:pPr/>
            <a:r>
              <a:t>The Challenge of Open Data at the Time</a:t>
            </a:r>
          </a:p>
        </p:txBody>
      </p:sp>
      <p:sp>
        <p:nvSpPr>
          <p:cNvPr id="160" name="The open data was not available as easy-to-process raw data, but only as PDF reports. Therefore, multiple data sources were synthesized using Photoshop to grasp the overall picture of the entire city."/>
          <p:cNvSpPr txBox="1"/>
          <p:nvPr/>
        </p:nvSpPr>
        <p:spPr>
          <a:xfrm>
            <a:off x="919163" y="10239858"/>
            <a:ext cx="23470320" cy="3376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algn="l" defTabSz="726440">
              <a:defRPr b="1" sz="4840"/>
            </a:pPr>
            <a:r>
              <a:t>The open data was not available as easy-to-process raw data, but only as PDF reports. Therefore, multiple data sources were synthesized using Photoshop to grasp the overall picture of the entire city.</a:t>
            </a:r>
          </a:p>
          <a:p>
            <a:pPr algn="l" defTabSz="402336">
              <a:spcBef>
                <a:spcPts val="1000"/>
              </a:spcBef>
              <a:defRPr sz="1056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</p:txBody>
      </p:sp>
      <p:sp>
        <p:nvSpPr>
          <p:cNvPr id="161" name="Rectangle"/>
          <p:cNvSpPr/>
          <p:nvPr/>
        </p:nvSpPr>
        <p:spPr>
          <a:xfrm>
            <a:off x="1927588" y="3330882"/>
            <a:ext cx="2706151" cy="2338706"/>
          </a:xfrm>
          <a:prstGeom prst="rect">
            <a:avLst/>
          </a:prstGeom>
          <a:ln w="63500">
            <a:solidFill>
              <a:schemeClr val="accent4">
                <a:hueOff val="-1109407"/>
                <a:satOff val="-1495"/>
                <a:lumOff val="-6330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2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63" name="Arrow"/>
          <p:cNvSpPr/>
          <p:nvPr/>
        </p:nvSpPr>
        <p:spPr>
          <a:xfrm rot="21600000">
            <a:off x="3794549" y="4428867"/>
            <a:ext cx="9086383" cy="1288488"/>
          </a:xfrm>
          <a:prstGeom prst="rightArrow">
            <a:avLst>
              <a:gd name="adj1" fmla="val 32000"/>
              <a:gd name="adj2" fmla="val 63082"/>
            </a:avLst>
          </a:prstGeom>
          <a:solidFill>
            <a:schemeClr val="accent5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64" name="Shopping District Profile"/>
          <p:cNvSpPr txBox="1"/>
          <p:nvPr/>
        </p:nvSpPr>
        <p:spPr>
          <a:xfrm>
            <a:off x="-6222" y="2065719"/>
            <a:ext cx="4684269" cy="58511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Shopping District Profile</a:t>
            </a:r>
          </a:p>
        </p:txBody>
      </p:sp>
      <p:sp>
        <p:nvSpPr>
          <p:cNvPr id="165" name="Major Railways…"/>
          <p:cNvSpPr txBox="1"/>
          <p:nvPr/>
        </p:nvSpPr>
        <p:spPr>
          <a:xfrm>
            <a:off x="19436945" y="2583786"/>
            <a:ext cx="4879747" cy="2071013"/>
          </a:xfrm>
          <a:prstGeom prst="rect">
            <a:avLst/>
          </a:prstGeom>
          <a:solidFill>
            <a:srgbClr val="6C6C6C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3200">
                <a:solidFill>
                  <a:schemeClr val="accent4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Major Railways</a:t>
            </a:r>
          </a:p>
          <a:p>
            <a:pPr algn="l" defTabSz="825500">
              <a:defRPr sz="32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>
                <a:solidFill>
                  <a:srgbClr val="FFFFFF"/>
                </a:solidFill>
              </a:rPr>
              <a:t>Shopping Districts</a:t>
            </a:r>
            <a:br/>
            <a:r>
              <a:rPr>
                <a:solidFill>
                  <a:schemeClr val="accent1">
                    <a:lumOff val="13575"/>
                  </a:schemeClr>
                </a:solidFill>
              </a:rPr>
              <a:t>Public Housing Complex</a:t>
            </a:r>
            <a:br/>
            <a:r>
              <a:rPr>
                <a:solidFill>
                  <a:schemeClr val="accent5"/>
                </a:solidFill>
              </a:rPr>
              <a:t>Private Housing Complex</a:t>
            </a:r>
          </a:p>
        </p:txBody>
      </p:sp>
      <p:sp>
        <p:nvSpPr>
          <p:cNvPr id="166" name="Digital Elevation Model [Kawasaki City]"/>
          <p:cNvSpPr txBox="1"/>
          <p:nvPr/>
        </p:nvSpPr>
        <p:spPr>
          <a:xfrm>
            <a:off x="11037913" y="6565444"/>
            <a:ext cx="7432345" cy="58511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Digital Elevation Model [Kawasaki City]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情報マップ（川崎） 地形＋団地＋商店街.jpg" descr="情報マップ（川崎） 地形＋団地＋商店街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0770" y="119475"/>
            <a:ext cx="11430001" cy="81036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Large rock formation under dark clouds with a dirt road in the foreground" descr="Large rock formation under dark clouds with a dirt road in the foreground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0322301" y="-366775"/>
            <a:ext cx="8890001" cy="6302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情報マップ（川崎） 後期高齢者（2015）.jpg" descr="情報マップ（川崎） 後期高齢者（2015）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942057" y="1944966"/>
            <a:ext cx="8890001" cy="630287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Aiming to show overall trends by visualizing the data as a macro-level map of the entire city.…"/>
          <p:cNvSpPr txBox="1"/>
          <p:nvPr>
            <p:ph type="subTitle" sz="half" idx="1"/>
          </p:nvPr>
        </p:nvSpPr>
        <p:spPr>
          <a:xfrm>
            <a:off x="350689" y="8512274"/>
            <a:ext cx="23682622" cy="4716201"/>
          </a:xfrm>
          <a:prstGeom prst="rect">
            <a:avLst/>
          </a:prstGeom>
        </p:spPr>
        <p:txBody>
          <a:bodyPr/>
          <a:lstStyle/>
          <a:p>
            <a:pPr marL="717126" indent="-717126" defTabSz="635634">
              <a:buSzPct val="123000"/>
              <a:buChar char="•"/>
              <a:defRPr sz="4235"/>
            </a:pPr>
            <a:r>
              <a:t>Aiming to show overall trends by visualizing the data as a macro-level map of the entire city.</a:t>
            </a:r>
          </a:p>
          <a:p>
            <a:pPr marL="717126" indent="-717126" defTabSz="635634">
              <a:buSzPct val="123000"/>
              <a:buChar char="•"/>
              <a:defRPr sz="4235"/>
            </a:pPr>
            <a:r>
              <a:t>Aiming for intuitive understanding of the situation through the appropriate use of color.</a:t>
            </a:r>
          </a:p>
          <a:p>
            <a:pPr marL="717126" indent="-717126" defTabSz="635634">
              <a:buSzPct val="123000"/>
              <a:buChar char="•"/>
              <a:defRPr sz="4235"/>
            </a:pPr>
            <a:r>
              <a:t>Aiming for intuitive understanding of correlations by overlaying multiple data sources such as housing complex distribution, shopping district locations, and railway networks.</a:t>
            </a:r>
          </a:p>
          <a:p>
            <a:pPr marL="717126" indent="-717126" defTabSz="635634">
              <a:buSzPct val="123000"/>
              <a:buChar char="•"/>
              <a:defRPr sz="4235"/>
            </a:pPr>
            <a:r>
              <a:t>Aiming to clarify trends and differences between conditions by changing multiple parameters such as population.</a:t>
            </a:r>
          </a:p>
        </p:txBody>
      </p:sp>
      <p:sp>
        <p:nvSpPr>
          <p:cNvPr id="172" name="Slide Number"/>
          <p:cNvSpPr txBox="1"/>
          <p:nvPr>
            <p:ph type="sldNum" sz="quarter" idx="4294967295"/>
          </p:nvPr>
        </p:nvSpPr>
        <p:spPr>
          <a:xfrm>
            <a:off x="12071299" y="13249497"/>
            <a:ext cx="241402" cy="374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73" name="Population ratio by generation: 75 years and over (2015)"/>
          <p:cNvSpPr txBox="1"/>
          <p:nvPr/>
        </p:nvSpPr>
        <p:spPr>
          <a:xfrm>
            <a:off x="18149822" y="1251791"/>
            <a:ext cx="6100249" cy="1080413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Population ratio by generation: 75 years and over (2015)</a:t>
            </a:r>
          </a:p>
        </p:txBody>
      </p:sp>
      <p:sp>
        <p:nvSpPr>
          <p:cNvPr id="174" name="Ratio of population aged 75+ with difficulty accessing food supplies (2015)"/>
          <p:cNvSpPr txBox="1"/>
          <p:nvPr/>
        </p:nvSpPr>
        <p:spPr>
          <a:xfrm>
            <a:off x="9178604" y="5862722"/>
            <a:ext cx="7997325" cy="1080412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825500">
              <a:defRPr sz="3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Ratio of population aged 75+ with difficulty accessing food supplies (2015)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uccessfully achieved  a clear visualization  of the issue by attractively overlaying multiple sources of information on a map."/>
          <p:cNvSpPr txBox="1"/>
          <p:nvPr>
            <p:ph type="body" idx="1"/>
          </p:nvPr>
        </p:nvSpPr>
        <p:spPr>
          <a:xfrm>
            <a:off x="1206500" y="1708482"/>
            <a:ext cx="21971000" cy="10299036"/>
          </a:xfrm>
          <a:prstGeom prst="rect">
            <a:avLst/>
          </a:prstGeom>
        </p:spPr>
        <p:txBody>
          <a:bodyPr anchor="ctr"/>
          <a:lstStyle/>
          <a:p>
            <a:pPr defTabSz="1292319">
              <a:defRPr spc="-132" sz="13250"/>
            </a:pPr>
            <a:r>
              <a:t>Successfully achieved </a:t>
            </a:r>
            <a:br/>
            <a:r>
              <a:t>a clear visualization </a:t>
            </a:r>
            <a:br/>
            <a:r>
              <a:t>of the issue by attractively overlaying multiple sources of information on a map.</a:t>
            </a:r>
          </a:p>
        </p:txBody>
      </p:sp>
      <p:sp>
        <p:nvSpPr>
          <p:cNvPr id="177" name="Slide Number"/>
          <p:cNvSpPr txBox="1"/>
          <p:nvPr>
            <p:ph type="sldNum" sz="quarter" idx="4294967295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0_BasicBlack">
  <a:themeElements>
    <a:clrScheme name="20_Basic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5A89D"/>
      </a:accent2>
      <a:accent3>
        <a:srgbClr val="1DB100"/>
      </a:accent3>
      <a:accent4>
        <a:srgbClr val="F9B900"/>
      </a:accent4>
      <a:accent5>
        <a:srgbClr val="EE220D"/>
      </a:accent5>
      <a:accent6>
        <a:srgbClr val="CB297B"/>
      </a:accent6>
      <a:hlink>
        <a:srgbClr val="0000FF"/>
      </a:hlink>
      <a:folHlink>
        <a:srgbClr val="FF00FF"/>
      </a:folHlink>
    </a:clrScheme>
    <a:fontScheme name="20_BasicBlack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0_Basic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