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434343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Relationship Id="rId3" Type="http://schemas.openxmlformats.org/officeDocument/2006/relationships/image" Target="../media/image2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hyperlink" Target="https://youtu.be/2w8Ro1pYD9Y" TargetMode="External"/><Relationship Id="rId5" Type="http://schemas.openxmlformats.org/officeDocument/2006/relationships/hyperlink" Target="https://youtu.be/f9zmkpxDepg" TargetMode="External"/><Relationship Id="rId6" Type="http://schemas.openxmlformats.org/officeDocument/2006/relationships/hyperlink" Target="http://www.behind-universe.org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behind-universe.org" TargetMode="External"/><Relationship Id="rId3" Type="http://schemas.openxmlformats.org/officeDocument/2006/relationships/image" Target="../media/image2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M4-Test-1200E.jpg" descr="M4-Test-1200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4520" y="2062960"/>
            <a:ext cx="114300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2025/06/12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2025/06/12</a:t>
            </a:r>
          </a:p>
        </p:txBody>
      </p:sp>
      <p:sp>
        <p:nvSpPr>
          <p:cNvPr id="153" name="“Project 1:  Miranda ——The Art of Anatomy &amp; Expression——”…"/>
          <p:cNvSpPr txBox="1"/>
          <p:nvPr>
            <p:ph type="ctrTitle"/>
          </p:nvPr>
        </p:nvSpPr>
        <p:spPr>
          <a:xfrm>
            <a:off x="1206498" y="486579"/>
            <a:ext cx="21971004" cy="6081830"/>
          </a:xfrm>
          <a:prstGeom prst="rect">
            <a:avLst/>
          </a:prstGeom>
        </p:spPr>
        <p:txBody>
          <a:bodyPr/>
          <a:lstStyle/>
          <a:p>
            <a:pPr defTabSz="2413955">
              <a:defRPr spc="-332" sz="16632"/>
            </a:pPr>
            <a:r>
              <a:t>“Project 1:  Miranda</a:t>
            </a:r>
            <a:br/>
            <a:r>
              <a:rPr spc="-162" sz="8118"/>
              <a:t>——The Art of Anatomy &amp; Expression——</a:t>
            </a:r>
            <a:r>
              <a:t>”</a:t>
            </a:r>
          </a:p>
          <a:p>
            <a:pPr defTabSz="817244">
              <a:lnSpc>
                <a:spcPct val="100000"/>
              </a:lnSpc>
              <a:defRPr spc="0" sz="5445"/>
            </a:pPr>
          </a:p>
          <a:p>
            <a:pPr defTabSz="817244">
              <a:lnSpc>
                <a:spcPct val="100000"/>
              </a:lnSpc>
              <a:defRPr spc="0" sz="4752"/>
            </a:pPr>
            <a:r>
              <a:rPr sz="6336"/>
              <a:t>Koji Sato</a:t>
            </a:r>
            <a:r>
              <a:t>（a.k.a. Renpoo Tsukioka）</a:t>
            </a:r>
          </a:p>
        </p:txBody>
      </p:sp>
      <p:sp>
        <p:nvSpPr>
          <p:cNvPr id="154" name="Slide Number"/>
          <p:cNvSpPr txBox="1"/>
          <p:nvPr>
            <p:ph type="sldNum" sz="quarter" idx="4294967295"/>
          </p:nvPr>
        </p:nvSpPr>
        <p:spPr>
          <a:xfrm>
            <a:off x="12071299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" name="Started my career as 3D computer graphics designer"/>
          <p:cNvSpPr txBox="1"/>
          <p:nvPr>
            <p:ph type="subTitle" sz="quarter" idx="1"/>
          </p:nvPr>
        </p:nvSpPr>
        <p:spPr>
          <a:xfrm>
            <a:off x="1206500" y="7893388"/>
            <a:ext cx="21971000" cy="3028000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</a:p>
          <a:p>
            <a:pPr>
              <a:defRPr sz="4800"/>
            </a:pPr>
            <a:r>
              <a:t>Started my career</a:t>
            </a:r>
            <a:br/>
            <a:r>
              <a:t>as 3D computer graphics designer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Muscle-Snap-01.Comp-02.png" descr="Muscle-Snap-01.Comp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88212" y="7117750"/>
            <a:ext cx="1270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Muscle-Snap-01.Comp-01.png" descr="Muscle-Snap-01.Comp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88212" y="408060"/>
            <a:ext cx="12700001" cy="635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Originally, muscle movements were simulated using Maya Muscle (cMuscle)."/>
          <p:cNvSpPr txBox="1"/>
          <p:nvPr/>
        </p:nvSpPr>
        <p:spPr>
          <a:xfrm>
            <a:off x="284321" y="1257877"/>
            <a:ext cx="11839482" cy="1507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600"/>
            </a:lvl1pPr>
          </a:lstStyle>
          <a:p>
            <a:pPr/>
            <a:r>
              <a:t>Originally, muscle movements were simulated using Maya Muscle (cMuscle).</a:t>
            </a:r>
          </a:p>
        </p:txBody>
      </p:sp>
      <p:sp>
        <p:nvSpPr>
          <p:cNvPr id="218" name="Implemented with approximately 500 superficial muscles and bones."/>
          <p:cNvSpPr txBox="1"/>
          <p:nvPr/>
        </p:nvSpPr>
        <p:spPr>
          <a:xfrm>
            <a:off x="284321" y="3943811"/>
            <a:ext cx="11839482" cy="1507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600"/>
            </a:lvl1pPr>
          </a:lstStyle>
          <a:p>
            <a:pPr/>
            <a:r>
              <a:t>Implemented with approximately 500 superficial muscles and bones.</a:t>
            </a:r>
          </a:p>
        </p:txBody>
      </p:sp>
      <p:sp>
        <p:nvSpPr>
          <p:cNvPr id="219" name="Resulting in a Super Heavyweight Rig (File size exceeding 200 MB)"/>
          <p:cNvSpPr txBox="1"/>
          <p:nvPr/>
        </p:nvSpPr>
        <p:spPr>
          <a:xfrm>
            <a:off x="284321" y="7258351"/>
            <a:ext cx="11839482" cy="343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rPr sz="7200"/>
              <a:t>Resulting in a Super Heavyweight Rig</a:t>
            </a:r>
            <a:br>
              <a:rPr sz="9800"/>
            </a:br>
            <a:r>
              <a:t>(File size exceeding 200 MB)</a:t>
            </a:r>
          </a:p>
        </p:txBody>
      </p:sp>
      <p:sp>
        <p:nvSpPr>
          <p:cNvPr id="22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onverted to Blendshape Rig (Utilizing deformation and transformation functions)."/>
          <p:cNvSpPr txBox="1"/>
          <p:nvPr>
            <p:ph type="body" idx="21"/>
          </p:nvPr>
        </p:nvSpPr>
        <p:spPr>
          <a:xfrm>
            <a:off x="1206500" y="854859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561340">
              <a:defRPr sz="4352"/>
            </a:lvl1pPr>
          </a:lstStyle>
          <a:p>
            <a:pPr/>
            <a:r>
              <a:t>Converted to Blendshape Rig (Utilizing deformation and transformation functions).</a:t>
            </a:r>
          </a:p>
        </p:txBody>
      </p:sp>
      <p:sp>
        <p:nvSpPr>
          <p:cNvPr id="223" name="Optimized for Extreme Lightness"/>
          <p:cNvSpPr txBox="1"/>
          <p:nvPr>
            <p:ph type="body" idx="1"/>
          </p:nvPr>
        </p:nvSpPr>
        <p:spPr>
          <a:xfrm>
            <a:off x="1206500" y="717394"/>
            <a:ext cx="21971000" cy="7359064"/>
          </a:xfrm>
          <a:prstGeom prst="rect">
            <a:avLst/>
          </a:prstGeom>
        </p:spPr>
        <p:txBody>
          <a:bodyPr/>
          <a:lstStyle>
            <a:lvl1pPr defTabSz="2389572">
              <a:defRPr spc="-195" sz="19600"/>
            </a:lvl1pPr>
          </a:lstStyle>
          <a:p>
            <a:pPr/>
            <a:r>
              <a:t>Optimized for Extreme Lightness</a:t>
            </a:r>
          </a:p>
        </p:txBody>
      </p:sp>
      <p:sp>
        <p:nvSpPr>
          <p:cNvPr id="22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onverted to a high-quality Blendshape Rig  (Using only skinCluster + Blendshape)."/>
          <p:cNvSpPr txBox="1"/>
          <p:nvPr/>
        </p:nvSpPr>
        <p:spPr>
          <a:xfrm>
            <a:off x="284321" y="477097"/>
            <a:ext cx="11839482" cy="22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t>Converted to a high-quality Blendshape Rig </a:t>
            </a:r>
            <a:br/>
            <a:r>
              <a:t>(Using only skinCluster + Blendshape).</a:t>
            </a:r>
          </a:p>
        </p:txBody>
      </p:sp>
      <p:sp>
        <p:nvSpPr>
          <p:cNvPr id="227" name="In other words, consolidated into  a &quot;skin and bones only&quot; rig.  When joints are bent, muscles respond by  &quot;tensing&quot; and bulging,  or &quot;relaxing&quot; and stretching."/>
          <p:cNvSpPr txBox="1"/>
          <p:nvPr/>
        </p:nvSpPr>
        <p:spPr>
          <a:xfrm>
            <a:off x="212179" y="3952700"/>
            <a:ext cx="12559270" cy="5462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t>In other words, consolidated </a:t>
            </a:r>
            <a:r>
              <a:rPr sz="6400"/>
              <a:t>into </a:t>
            </a:r>
            <a:br>
              <a:rPr sz="6400"/>
            </a:br>
            <a:r>
              <a:rPr sz="6400"/>
              <a:t>a "skin and bones only" rig.</a:t>
            </a:r>
            <a:br>
              <a:rPr sz="6400"/>
            </a:br>
            <a:br/>
            <a:r>
              <a:t>When joints are bent, muscles respond by</a:t>
            </a:r>
            <a:br/>
            <a:r>
              <a:rPr sz="6400"/>
              <a:t> "tensing" and bulging, </a:t>
            </a:r>
            <a:br>
              <a:rPr sz="6400"/>
            </a:br>
            <a:r>
              <a:rPr sz="6400"/>
              <a:t>or "relaxing" and stretching.</a:t>
            </a:r>
          </a:p>
        </p:txBody>
      </p:sp>
      <p:sp>
        <p:nvSpPr>
          <p:cNvPr id="228" name="Into a Lightweight Rig (File size of approximately 100 MB)"/>
          <p:cNvSpPr txBox="1"/>
          <p:nvPr/>
        </p:nvSpPr>
        <p:spPr>
          <a:xfrm>
            <a:off x="284321" y="10396605"/>
            <a:ext cx="11839482" cy="2091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rPr sz="8400"/>
              <a:t>Into a Lightweight Rig</a:t>
            </a:r>
            <a:br/>
            <a:r>
              <a:t>(File size of approximately 100 MB)</a:t>
            </a:r>
          </a:p>
        </p:txBody>
      </p:sp>
      <p:pic>
        <p:nvPicPr>
          <p:cNvPr id="229" name="HumanIK_and_AdditionalRig-01.jpg" descr="HumanIK_and_AdditionalRig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76278" y="280984"/>
            <a:ext cx="10160001" cy="639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HumanIK_and_AdditionalRig-02.jpg" descr="HumanIK_and_AdditionalRig-0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76278" y="6987110"/>
            <a:ext cx="10160001" cy="639615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Arrow"/>
          <p:cNvSpPr/>
          <p:nvPr/>
        </p:nvSpPr>
        <p:spPr>
          <a:xfrm>
            <a:off x="13895139" y="911564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2" name="Arrow"/>
          <p:cNvSpPr/>
          <p:nvPr/>
        </p:nvSpPr>
        <p:spPr>
          <a:xfrm>
            <a:off x="13895139" y="245637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he Facial Rig was also converted to skinCluster only, meaning it is driven by just &quot;skin and bones.&quot;"/>
          <p:cNvSpPr txBox="1"/>
          <p:nvPr/>
        </p:nvSpPr>
        <p:spPr>
          <a:xfrm>
            <a:off x="284321" y="267955"/>
            <a:ext cx="11839482" cy="277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t>The Facial Rig was also converted to skinCluster only, meaning it is </a:t>
            </a:r>
            <a:r>
              <a:rPr sz="6400"/>
              <a:t>driven by just "skin and bones."</a:t>
            </a:r>
          </a:p>
        </p:txBody>
      </p:sp>
      <p:sp>
        <p:nvSpPr>
          <p:cNvPr id="236" name="Facial expressions can be freely created with controllers."/>
          <p:cNvSpPr txBox="1"/>
          <p:nvPr/>
        </p:nvSpPr>
        <p:spPr>
          <a:xfrm>
            <a:off x="284321" y="3403700"/>
            <a:ext cx="11839482" cy="1507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600"/>
            </a:lvl1pPr>
          </a:lstStyle>
          <a:p>
            <a:pPr/>
            <a:r>
              <a:t>Facial expressions can be freely created with controllers.</a:t>
            </a:r>
          </a:p>
        </p:txBody>
      </p:sp>
      <p:pic>
        <p:nvPicPr>
          <p:cNvPr id="237" name="FacialRig-01.jpg" descr="FacialRig-0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624"/>
          <a:stretch>
            <a:fillRect/>
          </a:stretch>
        </p:blipFill>
        <p:spPr>
          <a:xfrm>
            <a:off x="8099559" y="5688790"/>
            <a:ext cx="15240001" cy="7807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M4-Test-768.jpg" descr="M4-Test-76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78943" y="433399"/>
            <a:ext cx="7843668" cy="635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0" name="This means it can be adapted to handle detailed surface expressions like wrinkling."/>
          <p:cNvSpPr txBox="1"/>
          <p:nvPr/>
        </p:nvSpPr>
        <p:spPr>
          <a:xfrm>
            <a:off x="266544" y="8443806"/>
            <a:ext cx="7738882" cy="2929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600"/>
            </a:lvl1pPr>
          </a:lstStyle>
          <a:p>
            <a:pPr/>
            <a:r>
              <a:t>This means it can be adapted to handle detailed surface expressions like wrinkling.</a:t>
            </a:r>
          </a:p>
        </p:txBody>
      </p:sp>
      <p:sp>
        <p:nvSpPr>
          <p:cNvPr id="241" name="Animation of displacement maps…"/>
          <p:cNvSpPr txBox="1"/>
          <p:nvPr/>
        </p:nvSpPr>
        <p:spPr>
          <a:xfrm>
            <a:off x="284321" y="5276077"/>
            <a:ext cx="11839482" cy="22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t>Animation of displacement maps </a:t>
            </a:r>
          </a:p>
          <a:p>
            <a:pPr algn="l">
              <a:defRPr b="1" sz="4600"/>
            </a:pPr>
            <a:r>
              <a:t>is not yet supported, but can be implemented.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M-V2-1634.jpg" descr="M-V2-16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55988" y="399767"/>
            <a:ext cx="635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M-V2-1635.jpg" descr="M-V2-163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8210" y="7014327"/>
            <a:ext cx="635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M-V2-1636.jpg" descr="M-V2-163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55988" y="7014327"/>
            <a:ext cx="635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M-V2-1637.jpg" descr="M-V2-163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432" y="3109390"/>
            <a:ext cx="10160001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 Wide Range of Rich Facial Expressions is also Possible."/>
          <p:cNvSpPr txBox="1"/>
          <p:nvPr/>
        </p:nvSpPr>
        <p:spPr>
          <a:xfrm>
            <a:off x="533564" y="378499"/>
            <a:ext cx="16311790" cy="243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spc="-170" sz="8500"/>
            </a:lvl1pPr>
          </a:lstStyle>
          <a:p>
            <a:pPr/>
            <a:r>
              <a:t>A Wide Range of Rich Facial Expressions is also Possible.</a:t>
            </a:r>
          </a:p>
        </p:txBody>
      </p:sp>
      <p:sp>
        <p:nvSpPr>
          <p:cNvPr id="248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wire-04.jpg" descr="wire-04.jpg"/>
          <p:cNvPicPr>
            <a:picLocks noChangeAspect="1"/>
          </p:cNvPicPr>
          <p:nvPr/>
        </p:nvPicPr>
        <p:blipFill>
          <a:blip r:embed="rId2">
            <a:extLst/>
          </a:blip>
          <a:srcRect l="29618" t="605" r="28087" b="41521"/>
          <a:stretch>
            <a:fillRect/>
          </a:stretch>
        </p:blipFill>
        <p:spPr>
          <a:xfrm>
            <a:off x="15593548" y="2406499"/>
            <a:ext cx="9964661" cy="10935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wire-02.jpg" descr="wire-02.jpg"/>
          <p:cNvPicPr>
            <a:picLocks noChangeAspect="1"/>
          </p:cNvPicPr>
          <p:nvPr/>
        </p:nvPicPr>
        <p:blipFill>
          <a:blip r:embed="rId3">
            <a:extLst/>
          </a:blip>
          <a:srcRect l="21112" t="0" r="18563" b="0"/>
          <a:stretch>
            <a:fillRect/>
          </a:stretch>
        </p:blipFill>
        <p:spPr>
          <a:xfrm>
            <a:off x="9387690" y="1734909"/>
            <a:ext cx="8466836" cy="1125604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Polygon Mesh Topology…"/>
          <p:cNvSpPr txBox="1"/>
          <p:nvPr/>
        </p:nvSpPr>
        <p:spPr>
          <a:xfrm>
            <a:off x="504224" y="1483"/>
            <a:ext cx="15430118" cy="3483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b="1" spc="-170" sz="8500"/>
            </a:pPr>
            <a:r>
              <a:t>Polygon Mesh Topology</a:t>
            </a:r>
          </a:p>
          <a:p>
            <a:pPr algn="l">
              <a:lnSpc>
                <a:spcPct val="80000"/>
              </a:lnSpc>
              <a:defRPr b="1" spc="-170" sz="8500"/>
            </a:pPr>
            <a:r>
              <a:t>Designed to Follow the Muscle Flow.</a:t>
            </a:r>
          </a:p>
        </p:txBody>
      </p:sp>
      <p:pic>
        <p:nvPicPr>
          <p:cNvPr id="253" name="M-V2-1641.jpg" descr="M-V2-1641.jp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989698" y="4405970"/>
            <a:ext cx="8890001" cy="889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5" name="Expressions showing the movement of the spine are also possible."/>
          <p:cNvSpPr txBox="1"/>
          <p:nvPr/>
        </p:nvSpPr>
        <p:spPr>
          <a:xfrm>
            <a:off x="13758699" y="9800559"/>
            <a:ext cx="10470235" cy="3049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6400"/>
            </a:lvl1pPr>
          </a:lstStyle>
          <a:p>
            <a:pPr/>
            <a:r>
              <a:t>Expressions showing the movement of the spine are also possible.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rocessing Architecture"/>
          <p:cNvSpPr txBox="1"/>
          <p:nvPr>
            <p:ph type="title"/>
          </p:nvPr>
        </p:nvSpPr>
        <p:spPr>
          <a:xfrm>
            <a:off x="299998" y="384907"/>
            <a:ext cx="16543091" cy="2055906"/>
          </a:xfrm>
          <a:prstGeom prst="rect">
            <a:avLst/>
          </a:prstGeom>
        </p:spPr>
        <p:txBody>
          <a:bodyPr/>
          <a:lstStyle/>
          <a:p>
            <a:pPr/>
            <a:r>
              <a:t>Processing Architecture</a:t>
            </a:r>
          </a:p>
        </p:txBody>
      </p:sp>
      <p:sp>
        <p:nvSpPr>
          <p:cNvPr id="258" name="Skin"/>
          <p:cNvSpPr txBox="1"/>
          <p:nvPr/>
        </p:nvSpPr>
        <p:spPr>
          <a:xfrm>
            <a:off x="10416255" y="2635250"/>
            <a:ext cx="2536445" cy="1566064"/>
          </a:xfrm>
          <a:prstGeom prst="rect">
            <a:avLst/>
          </a:prstGeom>
          <a:ln w="50800">
            <a:solidFill>
              <a:schemeClr val="accent4">
                <a:hueOff val="-613784"/>
                <a:lumOff val="12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Skin</a:t>
            </a:r>
          </a:p>
        </p:txBody>
      </p:sp>
      <p:sp>
        <p:nvSpPr>
          <p:cNvPr id="259" name="Body"/>
          <p:cNvSpPr txBox="1"/>
          <p:nvPr/>
        </p:nvSpPr>
        <p:spPr>
          <a:xfrm>
            <a:off x="10168148" y="5631899"/>
            <a:ext cx="3032659" cy="1566064"/>
          </a:xfrm>
          <a:prstGeom prst="rect">
            <a:avLst/>
          </a:prstGeom>
          <a:ln w="50800">
            <a:solidFill>
              <a:schemeClr val="accent4">
                <a:hueOff val="-613784"/>
                <a:lumOff val="12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Body</a:t>
            </a:r>
          </a:p>
        </p:txBody>
      </p:sp>
      <p:sp>
        <p:nvSpPr>
          <p:cNvPr id="260" name="Other Body Shapes"/>
          <p:cNvSpPr txBox="1"/>
          <p:nvPr/>
        </p:nvSpPr>
        <p:spPr>
          <a:xfrm>
            <a:off x="2868362" y="5935582"/>
            <a:ext cx="6186425" cy="958698"/>
          </a:xfrm>
          <a:prstGeom prst="rect">
            <a:avLst/>
          </a:prstGeom>
          <a:ln w="50800">
            <a:solidFill>
              <a:schemeClr val="accent4">
                <a:hueOff val="-613784"/>
                <a:lumOff val="1275"/>
                <a:alpha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Other Body Shapes</a:t>
            </a:r>
          </a:p>
        </p:txBody>
      </p:sp>
      <p:sp>
        <p:nvSpPr>
          <p:cNvPr id="261" name="Muscles"/>
          <p:cNvSpPr txBox="1"/>
          <p:nvPr/>
        </p:nvSpPr>
        <p:spPr>
          <a:xfrm>
            <a:off x="14869279" y="6943509"/>
            <a:ext cx="4704183" cy="1566064"/>
          </a:xfrm>
          <a:prstGeom prst="rect">
            <a:avLst/>
          </a:prstGeom>
          <a:ln w="50800">
            <a:solidFill>
              <a:schemeClr val="accent4">
                <a:hueOff val="-613784"/>
                <a:lumOff val="1275"/>
                <a:alpha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Muscles</a:t>
            </a:r>
          </a:p>
        </p:txBody>
      </p:sp>
      <p:sp>
        <p:nvSpPr>
          <p:cNvPr id="262" name="Skeleton"/>
          <p:cNvSpPr txBox="1"/>
          <p:nvPr/>
        </p:nvSpPr>
        <p:spPr>
          <a:xfrm>
            <a:off x="9219610" y="8628548"/>
            <a:ext cx="4929735" cy="1566064"/>
          </a:xfrm>
          <a:prstGeom prst="rect">
            <a:avLst/>
          </a:prstGeom>
          <a:ln w="50800">
            <a:solidFill>
              <a:schemeClr val="accent4">
                <a:hueOff val="-613784"/>
                <a:lumOff val="12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Skeleton</a:t>
            </a:r>
          </a:p>
        </p:txBody>
      </p:sp>
      <p:sp>
        <p:nvSpPr>
          <p:cNvPr id="263" name="Body Control"/>
          <p:cNvSpPr txBox="1"/>
          <p:nvPr/>
        </p:nvSpPr>
        <p:spPr>
          <a:xfrm>
            <a:off x="2981280" y="11601150"/>
            <a:ext cx="7368135" cy="1566063"/>
          </a:xfrm>
          <a:prstGeom prst="rect">
            <a:avLst/>
          </a:prstGeom>
          <a:ln w="50800">
            <a:solidFill>
              <a:schemeClr val="accent4">
                <a:hueOff val="-613784"/>
                <a:lumOff val="1275"/>
                <a:alpha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Body Control</a:t>
            </a:r>
          </a:p>
        </p:txBody>
      </p:sp>
      <p:sp>
        <p:nvSpPr>
          <p:cNvPr id="264" name="Arrow"/>
          <p:cNvSpPr/>
          <p:nvPr/>
        </p:nvSpPr>
        <p:spPr>
          <a:xfrm rot="16200000">
            <a:off x="11049477" y="428160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>
              <a:hueOff val="-1109407"/>
              <a:satOff val="-1495"/>
              <a:lumOff val="-6330"/>
              <a:alpha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5" name="Arrow"/>
          <p:cNvSpPr/>
          <p:nvPr/>
        </p:nvSpPr>
        <p:spPr>
          <a:xfrm rot="16200000">
            <a:off x="11049477" y="7278255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>
              <a:hueOff val="-1109407"/>
              <a:satOff val="-1495"/>
              <a:lumOff val="-6330"/>
              <a:alpha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6" name="Arrow"/>
          <p:cNvSpPr/>
          <p:nvPr/>
        </p:nvSpPr>
        <p:spPr>
          <a:xfrm rot="18900000">
            <a:off x="8958836" y="4209627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>
              <a:hueOff val="-1109407"/>
              <a:satOff val="-1495"/>
              <a:lumOff val="-6330"/>
              <a:alpha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7" name="Arrow"/>
          <p:cNvSpPr/>
          <p:nvPr/>
        </p:nvSpPr>
        <p:spPr>
          <a:xfrm rot="13500000">
            <a:off x="13302863" y="631346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>
              <a:hueOff val="-1109407"/>
              <a:satOff val="-1495"/>
              <a:lumOff val="-6330"/>
              <a:alpha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" name="Facial Control"/>
          <p:cNvSpPr txBox="1"/>
          <p:nvPr/>
        </p:nvSpPr>
        <p:spPr>
          <a:xfrm>
            <a:off x="12962215" y="11625197"/>
            <a:ext cx="7705853" cy="1566063"/>
          </a:xfrm>
          <a:prstGeom prst="rect">
            <a:avLst/>
          </a:prstGeom>
          <a:ln w="50800">
            <a:solidFill>
              <a:schemeClr val="accent4">
                <a:hueOff val="-613784"/>
                <a:lumOff val="1275"/>
                <a:alpha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Facial Control</a:t>
            </a:r>
          </a:p>
        </p:txBody>
      </p:sp>
      <p:sp>
        <p:nvSpPr>
          <p:cNvPr id="269" name="Arrow"/>
          <p:cNvSpPr/>
          <p:nvPr/>
        </p:nvSpPr>
        <p:spPr>
          <a:xfrm rot="18900000">
            <a:off x="8796091" y="10203062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>
              <a:hueOff val="-1109407"/>
              <a:satOff val="-1495"/>
              <a:lumOff val="-6330"/>
              <a:alpha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" name="Arrow"/>
          <p:cNvSpPr/>
          <p:nvPr/>
        </p:nvSpPr>
        <p:spPr>
          <a:xfrm rot="13500000">
            <a:off x="13302863" y="10203062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>
              <a:hueOff val="-1109407"/>
              <a:satOff val="-1495"/>
              <a:lumOff val="-6330"/>
              <a:alpha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1" name="Arrow"/>
          <p:cNvSpPr/>
          <p:nvPr/>
        </p:nvSpPr>
        <p:spPr>
          <a:xfrm rot="18900000">
            <a:off x="13446548" y="7947522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>
              <a:alpha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2" name="Male, Female, Anime, etc."/>
          <p:cNvSpPr txBox="1"/>
          <p:nvPr/>
        </p:nvSpPr>
        <p:spPr>
          <a:xfrm>
            <a:off x="988581" y="4756000"/>
            <a:ext cx="717225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09600">
              <a:defRPr sz="4800"/>
            </a:lvl1pPr>
          </a:lstStyle>
          <a:p>
            <a:pPr/>
            <a:r>
              <a:t>Male, Female, Anime, etc.</a:t>
            </a:r>
          </a:p>
        </p:txBody>
      </p:sp>
      <p:sp>
        <p:nvSpPr>
          <p:cNvPr id="273" name="Left Arm, Right Arm, Left Leg, Right Foot, etc."/>
          <p:cNvSpPr txBox="1"/>
          <p:nvPr/>
        </p:nvSpPr>
        <p:spPr>
          <a:xfrm>
            <a:off x="14288767" y="6228838"/>
            <a:ext cx="9480958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09600">
              <a:defRPr sz="3600"/>
            </a:lvl1pPr>
          </a:lstStyle>
          <a:p>
            <a:pPr/>
            <a:r>
              <a:t>Left Arm, Right Arm, Left Leg, Right Foot, etc.</a:t>
            </a:r>
          </a:p>
        </p:txBody>
      </p:sp>
      <p:sp>
        <p:nvSpPr>
          <p:cNvPr id="274" name="↑ Visible ↓ Invisible"/>
          <p:cNvSpPr txBox="1"/>
          <p:nvPr/>
        </p:nvSpPr>
        <p:spPr>
          <a:xfrm>
            <a:off x="13459447" y="4144816"/>
            <a:ext cx="2878239" cy="154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09600">
              <a:defRPr sz="4800"/>
            </a:pPr>
            <a:r>
              <a:t>↑ Visible</a:t>
            </a:r>
            <a:br/>
            <a:r>
              <a:t>↓ Invisible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M4-Test-1386.jpg" descr="M4-Test-13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006" y="508000"/>
            <a:ext cx="12700001" cy="127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M4-Test-1388.jpg" descr="M4-Test-138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79459" y="3893437"/>
            <a:ext cx="8890001" cy="889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M4-Test-1387.jpg" descr="M4-Test-138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44319" y="7055130"/>
            <a:ext cx="635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M4-Test-1385.jpg" descr="M4-Test-138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44319" y="392475"/>
            <a:ext cx="6350001" cy="635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M4-Test-1389.jpg" descr="M4-Test-13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9600" y="355600"/>
            <a:ext cx="13004800" cy="130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M4-Test-361.jpg" descr="M4-Test-3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55421" y="635000"/>
            <a:ext cx="7673158" cy="1244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A Long-time Dedication to 3DCG  as an Independent Artist…"/>
          <p:cNvSpPr txBox="1"/>
          <p:nvPr>
            <p:ph type="body" idx="1"/>
          </p:nvPr>
        </p:nvSpPr>
        <p:spPr>
          <a:xfrm>
            <a:off x="673754" y="691218"/>
            <a:ext cx="23036492" cy="12333564"/>
          </a:xfrm>
          <a:prstGeom prst="rect">
            <a:avLst/>
          </a:prstGeom>
        </p:spPr>
        <p:txBody>
          <a:bodyPr/>
          <a:lstStyle/>
          <a:p>
            <a:pPr algn="l" defTabSz="2096971">
              <a:defRPr b="1" spc="-165" sz="8256">
                <a:latin typeface="+mn-lt"/>
                <a:ea typeface="+mn-ea"/>
                <a:cs typeface="+mn-cs"/>
                <a:sym typeface="Helvetica Neue"/>
              </a:defRPr>
            </a:pPr>
            <a:r>
              <a:t>A Long-time Dedication to 3DCG </a:t>
            </a:r>
            <a:br/>
            <a:r>
              <a:t>as an Independent Artist</a:t>
            </a:r>
          </a:p>
          <a:p>
            <a:pPr algn="l" defTabSz="2096971">
              <a:defRPr b="1" spc="-206" sz="1032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873760" indent="-873760" algn="l" defTabSz="2096971">
              <a:buSzPct val="123000"/>
              <a:buChar char="•"/>
              <a:defRPr b="1" spc="-123" sz="6192">
                <a:latin typeface="+mn-lt"/>
                <a:ea typeface="+mn-ea"/>
                <a:cs typeface="+mn-cs"/>
                <a:sym typeface="Helvetica Neue"/>
              </a:defRPr>
            </a:pPr>
            <a:r>
              <a:t>Experience being selected for screenings at an international conference (SIGGRAPH ’97 Electronic Theater).</a:t>
            </a:r>
          </a:p>
          <a:p>
            <a:pPr algn="l" defTabSz="2096971">
              <a:defRPr b="1" spc="-123" sz="6192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873760" indent="-873760" algn="l" defTabSz="2096971">
              <a:buSzPct val="123000"/>
              <a:buChar char="•"/>
              <a:defRPr b="1" spc="-123" sz="6192">
                <a:latin typeface="+mn-lt"/>
                <a:ea typeface="+mn-ea"/>
                <a:cs typeface="+mn-cs"/>
                <a:sym typeface="Helvetica Neue"/>
              </a:defRPr>
            </a:pPr>
            <a:r>
              <a:t>Created CG for major animations, video games and automobile companies. </a:t>
            </a:r>
          </a:p>
          <a:p>
            <a:pPr marL="873760" indent="-873760" algn="l" defTabSz="2096971">
              <a:buSzPct val="123000"/>
              <a:buChar char="•"/>
              <a:defRPr b="1" spc="-123" sz="6192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873760" indent="-873760" algn="l" defTabSz="2096971">
              <a:buSzPct val="123000"/>
              <a:buChar char="•"/>
              <a:defRPr b="1" spc="-123" sz="6192">
                <a:latin typeface="+mn-lt"/>
                <a:ea typeface="+mn-ea"/>
                <a:cs typeface="+mn-cs"/>
                <a:sym typeface="Helvetica Neue"/>
              </a:defRPr>
            </a:pPr>
            <a:r>
              <a:t>Specializing in animating 3DCG with an illustrative, non-photorealistic style.</a:t>
            </a:r>
          </a:p>
          <a:p>
            <a:pPr marL="873760" indent="-873760" algn="l" defTabSz="2096971">
              <a:buSzPct val="123000"/>
              <a:buChar char="•"/>
              <a:defRPr b="1" spc="-123" sz="6192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786384" indent="-786384" algn="l" defTabSz="2096971">
              <a:buSzPct val="123000"/>
              <a:buChar char="•"/>
              <a:defRPr b="1" spc="-137" sz="6880">
                <a:latin typeface="+mn-lt"/>
                <a:ea typeface="+mn-ea"/>
                <a:cs typeface="+mn-cs"/>
                <a:sym typeface="Helvetica Neue"/>
              </a:defRPr>
            </a:pPr>
            <a:r>
              <a:rPr spc="-123" sz="6192"/>
              <a:t>Pioneered muscle expression and simulation techniques in 3DCG when few precedents existed.</a:t>
            </a:r>
            <a:r>
              <a:t> </a:t>
            </a:r>
          </a:p>
        </p:txBody>
      </p:sp>
      <p:sp>
        <p:nvSpPr>
          <p:cNvPr id="158" name="Slide Number"/>
          <p:cNvSpPr txBox="1"/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M4-Test-483.jpg" descr="M4-Test-4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082" y="396968"/>
            <a:ext cx="12700001" cy="714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M4-Test-482.jpg" descr="M4-Test-48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53665" y="6056884"/>
            <a:ext cx="12700001" cy="714375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Demo Reel:…"/>
          <p:cNvSpPr txBox="1"/>
          <p:nvPr/>
        </p:nvSpPr>
        <p:spPr>
          <a:xfrm>
            <a:off x="349606" y="8854059"/>
            <a:ext cx="9720895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t>Demo Reel:</a:t>
            </a:r>
          </a:p>
          <a:p>
            <a:pPr algn="l" defTabSz="457200">
              <a:defRPr sz="48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https://youtu.be/2w8Ro1pYD9Y</a:t>
            </a:r>
          </a:p>
        </p:txBody>
      </p:sp>
      <p:sp>
        <p:nvSpPr>
          <p:cNvPr id="291" name="Sample Footage:…"/>
          <p:cNvSpPr txBox="1"/>
          <p:nvPr/>
        </p:nvSpPr>
        <p:spPr>
          <a:xfrm>
            <a:off x="349606" y="11594891"/>
            <a:ext cx="9720895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t>Sample Footage:</a:t>
            </a:r>
          </a:p>
          <a:p>
            <a:pPr algn="l" defTabSz="457200">
              <a:defRPr sz="48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https://youtu.be/f9zmkpxDepg</a:t>
            </a:r>
          </a:p>
        </p:txBody>
      </p:sp>
      <p:sp>
        <p:nvSpPr>
          <p:cNvPr id="292" name="Homepage:  (Data distributed  under a Creative Commons license)…"/>
          <p:cNvSpPr txBox="1"/>
          <p:nvPr/>
        </p:nvSpPr>
        <p:spPr>
          <a:xfrm>
            <a:off x="13556870" y="1581268"/>
            <a:ext cx="10256113" cy="29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t>Homepage: </a:t>
            </a:r>
            <a:br/>
            <a:r>
              <a:t>(Data distributed </a:t>
            </a:r>
            <a:br/>
            <a:r>
              <a:t>under a Creative Commons license)</a:t>
            </a:r>
          </a:p>
          <a:p>
            <a:pPr algn="l" defTabSz="457200">
              <a:defRPr sz="48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6" invalidUrl="" action="" tgtFrame="" tooltip="" history="1" highlightClick="0" endSnd="0"/>
              </a:rPr>
              <a:t>http://www.behind-universe.org</a:t>
            </a:r>
          </a:p>
        </p:txBody>
      </p:sp>
      <p:sp>
        <p:nvSpPr>
          <p:cNvPr id="29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&quot;KEIZAN MUSOUZU&quot; —Selected for the screening at an international conference (ACM SIGGRAPH ’97) —"/>
          <p:cNvSpPr txBox="1"/>
          <p:nvPr>
            <p:ph type="title"/>
          </p:nvPr>
        </p:nvSpPr>
        <p:spPr>
          <a:xfrm>
            <a:off x="65399" y="77540"/>
            <a:ext cx="24175350" cy="2148836"/>
          </a:xfrm>
          <a:prstGeom prst="rect">
            <a:avLst/>
          </a:prstGeom>
        </p:spPr>
        <p:txBody>
          <a:bodyPr/>
          <a:lstStyle/>
          <a:p>
            <a:pPr>
              <a:defRPr spc="-64" sz="3200"/>
            </a:pPr>
            <a:r>
              <a:rPr spc="-128" sz="6400"/>
              <a:t>"KEIZAN MUSOUZU"</a:t>
            </a:r>
            <a:br/>
            <a:r>
              <a:rPr spc="-96" sz="4800"/>
              <a:t>—Selected for the screening at an international conference (ACM SIGGRAPH ’97) —</a:t>
            </a:r>
          </a:p>
        </p:txBody>
      </p:sp>
      <p:pic>
        <p:nvPicPr>
          <p:cNvPr id="161" name="Moss-covered rocks" descr="Moss-covered rocks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76006" y="2378491"/>
            <a:ext cx="23554204" cy="10554626"/>
          </a:xfrm>
          <a:prstGeom prst="rect">
            <a:avLst/>
          </a:prstGeom>
        </p:spPr>
      </p:pic>
      <p:sp>
        <p:nvSpPr>
          <p:cNvPr id="162" name="Slide Number"/>
          <p:cNvSpPr txBox="1"/>
          <p:nvPr>
            <p:ph type="sldNum" sz="quarter" idx="4294967295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Video Game Projects"/>
          <p:cNvSpPr txBox="1"/>
          <p:nvPr>
            <p:ph type="title" idx="4294967295"/>
          </p:nvPr>
        </p:nvSpPr>
        <p:spPr>
          <a:xfrm>
            <a:off x="364843" y="-28557"/>
            <a:ext cx="16975965" cy="1510182"/>
          </a:xfrm>
          <a:prstGeom prst="rect">
            <a:avLst/>
          </a:prstGeom>
        </p:spPr>
        <p:txBody>
          <a:bodyPr anchor="b"/>
          <a:lstStyle>
            <a:lvl1pPr>
              <a:defRPr spc="-128" sz="6400"/>
            </a:lvl1pPr>
          </a:lstStyle>
          <a:p>
            <a:pPr/>
            <a:r>
              <a:t>Video Game Projects</a:t>
            </a:r>
          </a:p>
        </p:txBody>
      </p:sp>
      <p:sp>
        <p:nvSpPr>
          <p:cNvPr id="165" name="Slide Number"/>
          <p:cNvSpPr txBox="1"/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2" name="Group"/>
          <p:cNvGrpSpPr/>
          <p:nvPr/>
        </p:nvGrpSpPr>
        <p:grpSpPr>
          <a:xfrm>
            <a:off x="488672" y="253941"/>
            <a:ext cx="14775152" cy="8808666"/>
            <a:chOff x="0" y="0"/>
            <a:chExt cx="14775150" cy="8808665"/>
          </a:xfrm>
        </p:grpSpPr>
        <p:pic>
          <p:nvPicPr>
            <p:cNvPr id="166" name="Su-37U_Render_1(AC3_Press_Kit).png" descr="Su-37U_Render_1(AC3_Press_Kit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445248" y="0"/>
              <a:ext cx="5079441" cy="2910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Su-37U_Render_3(AC3_Press_Kit).png" descr="Su-37U_Render_3(AC3_Press_Kit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365112"/>
              <a:ext cx="6962348" cy="2910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Su-37_88.jpg" descr="Su-37_88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31" y="1365877"/>
              <a:ext cx="5794454" cy="2910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images.jpeg" descr="images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8090" t="17990" r="8090" b="17990"/>
            <a:stretch>
              <a:fillRect/>
            </a:stretch>
          </p:blipFill>
          <p:spPr>
            <a:xfrm>
              <a:off x="9687695" y="3210181"/>
              <a:ext cx="5087456" cy="2910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Su-37R.jpg" descr="Su-37R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77254" y="1452015"/>
              <a:ext cx="4290270" cy="3638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ace_combat_3_opening_movie_japanese_version_4.jpg" descr="ace_combat_3_opening_movie_japanese_version_4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764691" y="6010564"/>
              <a:ext cx="5087456" cy="279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1" name="Group"/>
          <p:cNvGrpSpPr/>
          <p:nvPr/>
        </p:nvGrpSpPr>
        <p:grpSpPr>
          <a:xfrm>
            <a:off x="11255092" y="6174699"/>
            <a:ext cx="13014052" cy="7200529"/>
            <a:chOff x="0" y="0"/>
            <a:chExt cx="13014050" cy="7200527"/>
          </a:xfrm>
        </p:grpSpPr>
        <p:pic>
          <p:nvPicPr>
            <p:cNvPr id="173" name="2022年02月22日07時30分02秒_004.jpg" descr="2022年02月22日07時30分02秒_004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65059" y="2266239"/>
              <a:ext cx="3456308" cy="2138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2022年02月22日07時30分02秒_001.jpg" descr="2022年02月22日07時30分02秒_001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709378"/>
              <a:ext cx="5530091" cy="357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2022年02月22日07時30分02秒_003.jpg" descr="2022年02月22日07時30分02秒_003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633" y="3523508"/>
              <a:ext cx="6912614" cy="3279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2022年02月22日07時30分02秒_005.jpg" descr="2022年02月22日07時30分02秒_005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801170" y="284236"/>
              <a:ext cx="4147569" cy="2285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2022年02月22日07時30分02秒_006.jpg" descr="2022年02月22日07時30分02秒_006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252473" y="4105602"/>
              <a:ext cx="2765046" cy="3031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2022年02月22日07時30分02秒_007.jpg" descr="2022年02月22日07時30分02秒_007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9557743" y="5180676"/>
              <a:ext cx="3456308" cy="2019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2022年02月22日07時30分02秒_002.jpg" descr="2022年02月22日07時30分02秒_002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9557743" y="3358367"/>
              <a:ext cx="3456308" cy="1565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Untitled.jpg" descr="Untitled.jp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5783108" y="0"/>
              <a:ext cx="2765046" cy="2408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2" name="Industrial Product Projects"/>
          <p:cNvSpPr txBox="1"/>
          <p:nvPr/>
        </p:nvSpPr>
        <p:spPr>
          <a:xfrm>
            <a:off x="15476712" y="4251869"/>
            <a:ext cx="8719195" cy="151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2096971">
              <a:lnSpc>
                <a:spcPct val="80000"/>
              </a:lnSpc>
              <a:defRPr b="1" spc="-110" sz="5504"/>
            </a:lvl1pPr>
          </a:lstStyle>
          <a:p>
            <a:pPr/>
            <a:r>
              <a:t>Industrial Product Projects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Examples of Illustrative-style Productions"/>
          <p:cNvSpPr txBox="1"/>
          <p:nvPr>
            <p:ph type="title"/>
          </p:nvPr>
        </p:nvSpPr>
        <p:spPr>
          <a:xfrm>
            <a:off x="1004779" y="332154"/>
            <a:ext cx="22900752" cy="1510182"/>
          </a:xfrm>
          <a:prstGeom prst="rect">
            <a:avLst/>
          </a:prstGeom>
        </p:spPr>
        <p:txBody>
          <a:bodyPr/>
          <a:lstStyle/>
          <a:p>
            <a:pPr/>
            <a:r>
              <a:t>Examples of Illustrative-style Productions</a:t>
            </a:r>
          </a:p>
        </p:txBody>
      </p:sp>
      <p:pic>
        <p:nvPicPr>
          <p:cNvPr id="185" name="Fuji.jpg" descr="Fuj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422" y="1911208"/>
            <a:ext cx="8968829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ate.jpg" descr="Gat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7586" y="4288784"/>
            <a:ext cx="8968828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Bridge.jpg" descr="Brid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71013" y="7118960"/>
            <a:ext cx="8968829" cy="635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“Splendid Views of Picturesque Landscapes”…"/>
          <p:cNvSpPr txBox="1"/>
          <p:nvPr/>
        </p:nvSpPr>
        <p:spPr>
          <a:xfrm>
            <a:off x="9821632" y="2290859"/>
            <a:ext cx="1433317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600"/>
            </a:pPr>
            <a:r>
              <a:t>“Splendid Views of Picturesque Landscapes”</a:t>
            </a:r>
          </a:p>
          <a:p>
            <a:pPr algn="l" defTabSz="457200">
              <a:defRPr sz="48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https://youtu.be/01ctQNeoD54</a:t>
            </a:r>
          </a:p>
        </p:txBody>
      </p:sp>
      <p:sp>
        <p:nvSpPr>
          <p:cNvPr id="189" name="Slide Number"/>
          <p:cNvSpPr txBox="1"/>
          <p:nvPr>
            <p:ph type="sldNum" sz="quarter" idx="4294967295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Ecstasy.jpg" descr="Ecstas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97087" y="5963739"/>
            <a:ext cx="4763664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Go.jpg" descr="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799" y="2164260"/>
            <a:ext cx="4126872" cy="101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rophesy-S.jpg" descr="Prophesy-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03951" y="2200122"/>
            <a:ext cx="7620001" cy="4706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rophesy-B.jpg" descr="Prophesy-B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34672" y="6369920"/>
            <a:ext cx="7620001" cy="470296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lide Number"/>
          <p:cNvSpPr txBox="1"/>
          <p:nvPr>
            <p:ph type="sldNum" sz="quarter" idx="4294967295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6" name="Exploring the Expression between &quot;Illustrative&quot; and &quot;Realistic&quot;"/>
          <p:cNvSpPr txBox="1"/>
          <p:nvPr>
            <p:ph type="title"/>
          </p:nvPr>
        </p:nvSpPr>
        <p:spPr>
          <a:xfrm>
            <a:off x="1062215" y="332153"/>
            <a:ext cx="22366326" cy="1510182"/>
          </a:xfrm>
          <a:prstGeom prst="rect">
            <a:avLst/>
          </a:prstGeom>
        </p:spPr>
        <p:txBody>
          <a:bodyPr/>
          <a:lstStyle>
            <a:lvl1pPr defTabSz="1755604">
              <a:defRPr spc="-122" sz="6120"/>
            </a:lvl1pPr>
          </a:lstStyle>
          <a:p>
            <a:pPr/>
            <a:r>
              <a:t>Exploring the Expression between "Illustrative" and "Realistic" </a:t>
            </a:r>
          </a:p>
        </p:txBody>
      </p:sp>
      <p:pic>
        <p:nvPicPr>
          <p:cNvPr id="197" name="Hi.jpg" descr="Hi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55544" y="2186804"/>
            <a:ext cx="635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Wheels.jpg" descr="Wheels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037675" y="6713915"/>
            <a:ext cx="6350001" cy="6883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M4-Test-1200E.jpg" descr="M4-Test-1200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4520" y="2062960"/>
            <a:ext cx="114300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lide Number"/>
          <p:cNvSpPr txBox="1"/>
          <p:nvPr>
            <p:ph type="sldNum" sz="quarter" idx="4294967295"/>
          </p:nvPr>
        </p:nvSpPr>
        <p:spPr>
          <a:xfrm>
            <a:off x="12071299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2" name="Muscle-Snap-01.Comp-01.png" descr="Muscle-Snap-01.Comp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8376" y="1914418"/>
            <a:ext cx="1270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HumanIK_and_AdditionalRig-02.jpg" descr="HumanIK_and_AdditionalRig-0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998" y="7555768"/>
            <a:ext cx="9633655" cy="606479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Building &amp; Developing a Proprietary Human Model – “Miranda” –"/>
          <p:cNvSpPr txBox="1"/>
          <p:nvPr>
            <p:ph type="ctrTitle"/>
          </p:nvPr>
        </p:nvSpPr>
        <p:spPr>
          <a:xfrm>
            <a:off x="1086263" y="332153"/>
            <a:ext cx="22936869" cy="1510182"/>
          </a:xfrm>
          <a:prstGeom prst="rect">
            <a:avLst/>
          </a:prstGeom>
        </p:spPr>
        <p:txBody>
          <a:bodyPr anchor="ctr"/>
          <a:lstStyle/>
          <a:p>
            <a:pPr defTabSz="975335">
              <a:defRPr spc="-118" sz="5920"/>
            </a:pPr>
            <a:r>
              <a:t>Building &amp; Developing a Proprietary Human Model – “Miranda” – </a:t>
            </a:r>
          </a:p>
          <a:p>
            <a:pPr defTabSz="182880">
              <a:lnSpc>
                <a:spcPct val="100000"/>
              </a:lnSpc>
              <a:defRPr b="0" spc="0" sz="48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205" name="M4-Test-1174-Illust.jpg" descr="M4-Test-1174-Illust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5854" y="4375123"/>
            <a:ext cx="6037691" cy="8539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oftware Skills:…"/>
          <p:cNvSpPr txBox="1"/>
          <p:nvPr>
            <p:ph type="body" idx="1"/>
          </p:nvPr>
        </p:nvSpPr>
        <p:spPr>
          <a:xfrm>
            <a:off x="3131831" y="691218"/>
            <a:ext cx="18120338" cy="12333564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b="1" spc="0" sz="12800">
                <a:latin typeface="+mn-lt"/>
                <a:ea typeface="+mn-ea"/>
                <a:cs typeface="+mn-cs"/>
                <a:sym typeface="Helvetica Neue"/>
              </a:defRPr>
            </a:pPr>
            <a:r>
              <a:t>Software Skills:</a:t>
            </a:r>
          </a:p>
          <a:p>
            <a:pPr marL="698500" indent="-698500" algn="l" defTabSz="825500">
              <a:lnSpc>
                <a:spcPct val="100000"/>
              </a:lnSpc>
              <a:buSzPct val="123000"/>
              <a:buChar char="•"/>
              <a:defRPr b="1" spc="0" sz="12800">
                <a:latin typeface="+mn-lt"/>
                <a:ea typeface="+mn-ea"/>
                <a:cs typeface="+mn-cs"/>
                <a:sym typeface="Helvetica Neue"/>
              </a:defRPr>
            </a:pPr>
            <a:r>
              <a:t>Maya</a:t>
            </a:r>
          </a:p>
          <a:p>
            <a:pPr marL="698500" indent="-698500" algn="l" defTabSz="825500">
              <a:lnSpc>
                <a:spcPct val="100000"/>
              </a:lnSpc>
              <a:buSzPct val="123000"/>
              <a:buChar char="•"/>
              <a:defRPr b="1" spc="0" sz="12800">
                <a:latin typeface="+mn-lt"/>
                <a:ea typeface="+mn-ea"/>
                <a:cs typeface="+mn-cs"/>
                <a:sym typeface="Helvetica Neue"/>
              </a:defRPr>
            </a:pPr>
            <a:r>
              <a:t>Power Animator</a:t>
            </a:r>
          </a:p>
          <a:p>
            <a:pPr marL="698500" indent="-698500" algn="l" defTabSz="825500">
              <a:lnSpc>
                <a:spcPct val="100000"/>
              </a:lnSpc>
              <a:buSzPct val="123000"/>
              <a:buChar char="•"/>
              <a:defRPr b="1" spc="0" sz="12800">
                <a:latin typeface="+mn-lt"/>
                <a:ea typeface="+mn-ea"/>
                <a:cs typeface="+mn-cs"/>
                <a:sym typeface="Helvetica Neue"/>
              </a:defRPr>
            </a:pPr>
            <a:r>
              <a:t>Lightwave3D</a:t>
            </a:r>
          </a:p>
          <a:p>
            <a:pPr marL="698500" indent="-698500" algn="l" defTabSz="825500">
              <a:lnSpc>
                <a:spcPct val="100000"/>
              </a:lnSpc>
              <a:buSzPct val="123000"/>
              <a:buChar char="•"/>
              <a:defRPr b="1" spc="0" sz="12800">
                <a:latin typeface="+mn-lt"/>
                <a:ea typeface="+mn-ea"/>
                <a:cs typeface="+mn-cs"/>
                <a:sym typeface="Helvetica Neue"/>
              </a:defRPr>
            </a:pPr>
            <a:r>
              <a:t>Adobe Creative Cloud</a:t>
            </a:r>
          </a:p>
        </p:txBody>
      </p:sp>
      <p:sp>
        <p:nvSpPr>
          <p:cNvPr id="208" name="Slide Number"/>
          <p:cNvSpPr txBox="1"/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ersonal Project: “Miranda”"/>
          <p:cNvSpPr txBox="1"/>
          <p:nvPr>
            <p:ph type="ctrTitle"/>
          </p:nvPr>
        </p:nvSpPr>
        <p:spPr>
          <a:xfrm>
            <a:off x="277579" y="-348053"/>
            <a:ext cx="23828842" cy="6081830"/>
          </a:xfrm>
          <a:prstGeom prst="rect">
            <a:avLst/>
          </a:prstGeom>
        </p:spPr>
        <p:txBody>
          <a:bodyPr/>
          <a:lstStyle/>
          <a:p>
            <a:pPr defTabSz="2121354">
              <a:defRPr spc="-292" sz="14616"/>
            </a:pPr>
            <a:r>
              <a:t>Personal Project: “Miranda”</a:t>
            </a:r>
            <a:br/>
          </a:p>
        </p:txBody>
      </p:sp>
      <p:sp>
        <p:nvSpPr>
          <p:cNvPr id="211" name="A Virtual Human Body (Base Mesh Model)  that Replicates Muscle Movement.…"/>
          <p:cNvSpPr txBox="1"/>
          <p:nvPr>
            <p:ph type="subTitle" sz="quarter" idx="1"/>
          </p:nvPr>
        </p:nvSpPr>
        <p:spPr>
          <a:xfrm>
            <a:off x="1206500" y="7893388"/>
            <a:ext cx="21971000" cy="3028000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A Virtual Human Body (Base Mesh Model) </a:t>
            </a:r>
            <a:br/>
            <a:r>
              <a:t>that Replicates Muscle Movement.</a:t>
            </a:r>
          </a:p>
          <a:p>
            <a:pPr>
              <a:defRPr sz="4800"/>
            </a:pPr>
            <a:r>
              <a:rPr u="sng">
                <a:hlinkClick r:id="rId2" invalidUrl="" action="" tgtFrame="" tooltip="" history="1" highlightClick="0" endSnd="0"/>
              </a:rPr>
              <a:t>http://www.behind-universe.org</a:t>
            </a:r>
          </a:p>
        </p:txBody>
      </p:sp>
      <p:pic>
        <p:nvPicPr>
          <p:cNvPr id="212" name="M4-Test-1390.jpg" descr="M4-Test-139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09355" y="3550687"/>
            <a:ext cx="9652001" cy="965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lide Number"/>
          <p:cNvSpPr txBox="1"/>
          <p:nvPr>
            <p:ph type="sldNum" sz="quarter" idx="4294967295"/>
          </p:nvPr>
        </p:nvSpPr>
        <p:spPr>
          <a:xfrm>
            <a:off x="12071299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