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media1.wav" ContentType="audio/unknown"/>
  <Override PartName="/ppt/media/media2.wav" ContentType="audio/unknown"/>
  <Override PartName="/ppt/media/media3.wav" ContentType="audio/unknown"/>
  <Override PartName="/ppt/media/media4.wav" ContentType="audio/unknown"/>
  <Override PartName="/ppt/media/media5.wav" ContentType="audio/unknown"/>
  <Override PartName="/ppt/media/media6.wav" ContentType="audi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  <a:endParaRPr sz="2800"/>
          </a:p>
          <a:p>
            <a:pPr lvl="1">
              <a:defRPr sz="1800"/>
            </a:pPr>
            <a:r>
              <a:rPr sz="2800"/>
              <a:t>Body Level Two</a:t>
            </a:r>
            <a:endParaRPr sz="2800"/>
          </a:p>
          <a:p>
            <a:pPr lvl="2">
              <a:defRPr sz="1800"/>
            </a:pPr>
            <a:r>
              <a:rPr sz="2800"/>
              <a:t>Body Level Three</a:t>
            </a:r>
            <a:endParaRPr sz="2800"/>
          </a:p>
          <a:p>
            <a:pPr lvl="3">
              <a:defRPr sz="1800"/>
            </a:pPr>
            <a:r>
              <a:rPr sz="2800"/>
              <a:t>Body Level Four</a:t>
            </a:r>
            <a:endParaRPr sz="2800"/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spd="med" advClick="1"/>
  <p:txStyles>
    <p:titleStyle>
      <a:lvl1pPr algn="ctr" defTabSz="584200">
        <a:defRPr sz="80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Relationship Id="rId3" Type="http://schemas.openxmlformats.org/officeDocument/2006/relationships/image" Target="../media/image2.jpeg"/><Relationship Id="rId4" Type="http://schemas.openxmlformats.org/officeDocument/2006/relationships/image" Target="../media/image4.jpeg"/><Relationship Id="rId5" Type="http://schemas.openxmlformats.org/officeDocument/2006/relationships/image" Target="../media/image9.png"/><Relationship Id="rId6" Type="http://schemas.openxmlformats.org/officeDocument/2006/relationships/image" Target="../media/image1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.png"/><Relationship Id="rId10" Type="http://schemas.openxmlformats.org/officeDocument/2006/relationships/image" Target="../media/image17.png"/><Relationship Id="rId11" Type="http://schemas.openxmlformats.org/officeDocument/2006/relationships/image" Target="../media/image18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1.png"/><Relationship Id="rId4" Type="http://schemas.openxmlformats.org/officeDocument/2006/relationships/image" Target="../media/image13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1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22.png"/><Relationship Id="rId4" Type="http://schemas.openxmlformats.org/officeDocument/2006/relationships/image" Target="../media/image1.png"/><Relationship Id="rId5" Type="http://schemas.openxmlformats.org/officeDocument/2006/relationships/audio" Target="../media/media1.wav"/><Relationship Id="rId6" Type="http://schemas.microsoft.com/office/2007/relationships/media" Target="../media/media1.wav"/><Relationship Id="rId7" Type="http://schemas.openxmlformats.org/officeDocument/2006/relationships/image" Target="../media/image23.png"/><Relationship Id="rId8" Type="http://schemas.openxmlformats.org/officeDocument/2006/relationships/audio" Target="../media/media2.wav"/><Relationship Id="rId9" Type="http://schemas.microsoft.com/office/2007/relationships/media" Target="../media/media2.wav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1.png"/><Relationship Id="rId5" Type="http://schemas.openxmlformats.org/officeDocument/2006/relationships/audio" Target="../media/media3.wav"/><Relationship Id="rId6" Type="http://schemas.microsoft.com/office/2007/relationships/media" Target="../media/media3.wav"/><Relationship Id="rId7" Type="http://schemas.openxmlformats.org/officeDocument/2006/relationships/image" Target="../media/image23.png"/><Relationship Id="rId8" Type="http://schemas.openxmlformats.org/officeDocument/2006/relationships/audio" Target="../media/media4.wav"/><Relationship Id="rId9" Type="http://schemas.microsoft.com/office/2007/relationships/media" Target="../media/media4.wav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1.png"/><Relationship Id="rId5" Type="http://schemas.openxmlformats.org/officeDocument/2006/relationships/audio" Target="../media/media5.wav"/><Relationship Id="rId6" Type="http://schemas.microsoft.com/office/2007/relationships/media" Target="../media/media5.wav"/><Relationship Id="rId7" Type="http://schemas.openxmlformats.org/officeDocument/2006/relationships/image" Target="../media/image23.png"/><Relationship Id="rId8" Type="http://schemas.openxmlformats.org/officeDocument/2006/relationships/audio" Target="../media/media6.wav"/><Relationship Id="rId9" Type="http://schemas.microsoft.com/office/2007/relationships/media" Target="../media/media6.wav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audio" Target="../media/media5.wav"/><Relationship Id="rId3" Type="http://schemas.microsoft.com/office/2007/relationships/media" Target="../media/media5.wav"/><Relationship Id="rId4" Type="http://schemas.openxmlformats.org/officeDocument/2006/relationships/image" Target="../media/image23.png"/><Relationship Id="rId5" Type="http://schemas.openxmlformats.org/officeDocument/2006/relationships/image" Target="../media/image26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1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1.png"/><Relationship Id="rId4" Type="http://schemas.openxmlformats.org/officeDocument/2006/relationships/image" Target="../media/image26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openxmlformats.org/officeDocument/2006/relationships/image" Target="../media/image1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taiso.renpoo@gmail.com" TargetMode="External"/><Relationship Id="rId3" Type="http://schemas.openxmlformats.org/officeDocument/2006/relationships/hyperlink" Target="mailto:itosec@iii.u-tokyo.ac.jp" TargetMode="Externa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3.tif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title"/>
          </p:nvPr>
        </p:nvSpPr>
        <p:spPr>
          <a:xfrm>
            <a:off x="609332" y="1662088"/>
            <a:ext cx="11786136" cy="4236557"/>
          </a:xfrm>
          <a:prstGeom prst="rect">
            <a:avLst/>
          </a:prstGeom>
        </p:spPr>
        <p:txBody>
          <a:bodyPr anchor="ctr"/>
          <a:lstStyle/>
          <a:p>
            <a:pPr lvl="0" defTabSz="397256">
              <a:defRPr sz="1800"/>
            </a:pPr>
            <a:r>
              <a:rPr b="1" sz="5440">
                <a:latin typeface="Helvetica"/>
                <a:ea typeface="Helvetica"/>
                <a:cs typeface="Helvetica"/>
                <a:sym typeface="Helvetica"/>
              </a:rPr>
              <a:t>A New Method of </a:t>
            </a:r>
            <a:br>
              <a:rPr b="1" sz="5440">
                <a:latin typeface="Helvetica"/>
                <a:ea typeface="Helvetica"/>
                <a:cs typeface="Helvetica"/>
                <a:sym typeface="Helvetica"/>
              </a:rPr>
            </a:br>
            <a:r>
              <a:rPr b="1" sz="5440">
                <a:latin typeface="Helvetica"/>
                <a:ea typeface="Helvetica"/>
                <a:cs typeface="Helvetica"/>
                <a:sym typeface="Helvetica"/>
              </a:rPr>
              <a:t>Analysis &amp; Visualisation over </a:t>
            </a:r>
            <a:endParaRPr b="1" sz="5440">
              <a:latin typeface="Helvetica"/>
              <a:ea typeface="Helvetica"/>
              <a:cs typeface="Helvetica"/>
              <a:sym typeface="Helvetica"/>
            </a:endParaRPr>
          </a:p>
          <a:p>
            <a:pPr lvl="0" defTabSz="397256">
              <a:defRPr sz="1800"/>
            </a:pPr>
            <a:r>
              <a:rPr b="1" sz="4896">
                <a:latin typeface="Helvetica"/>
                <a:ea typeface="Helvetica"/>
                <a:cs typeface="Helvetica"/>
                <a:sym typeface="Helvetica"/>
              </a:rPr>
              <a:t>The Cognitive Real/Virtual SPACE-TIME</a:t>
            </a:r>
            <a:r>
              <a:rPr b="1" sz="5440">
                <a:latin typeface="Helvetica"/>
                <a:ea typeface="Helvetica"/>
                <a:cs typeface="Helvetica"/>
                <a:sym typeface="Helvetica"/>
              </a:rPr>
              <a:t> </a:t>
            </a:r>
            <a:br>
              <a:rPr b="1" sz="5440">
                <a:latin typeface="Helvetica"/>
                <a:ea typeface="Helvetica"/>
                <a:cs typeface="Helvetica"/>
                <a:sym typeface="Helvetica"/>
              </a:rPr>
            </a:br>
            <a:r>
              <a:rPr b="1" sz="5440">
                <a:latin typeface="Helvetica"/>
                <a:ea typeface="Helvetica"/>
                <a:cs typeface="Helvetica"/>
                <a:sym typeface="Helvetica"/>
              </a:rPr>
              <a:t>Using Correlation Function</a:t>
            </a:r>
          </a:p>
        </p:txBody>
      </p:sp>
      <p:sp>
        <p:nvSpPr>
          <p:cNvPr id="33" name="Shape 33"/>
          <p:cNvSpPr/>
          <p:nvPr>
            <p:ph type="body" idx="1"/>
          </p:nvPr>
        </p:nvSpPr>
        <p:spPr>
          <a:xfrm>
            <a:off x="709314" y="5895992"/>
            <a:ext cx="11393025" cy="3206716"/>
          </a:xfrm>
          <a:prstGeom prst="rect">
            <a:avLst/>
          </a:prstGeom>
        </p:spPr>
        <p:txBody>
          <a:bodyPr anchor="ctr"/>
          <a:lstStyle/>
          <a:p>
            <a:pPr lvl="0" algn="r" defTabSz="457200">
              <a:defRPr sz="1800"/>
            </a:pPr>
            <a:r>
              <a:rPr sz="3800">
                <a:latin typeface="Century"/>
                <a:ea typeface="Century"/>
                <a:cs typeface="Century"/>
                <a:sym typeface="Century"/>
              </a:rPr>
              <a:t>Koji Sato, Ken Ito, Akinori Takei and Toru Toyoda,</a:t>
            </a:r>
            <a:br>
              <a:rPr sz="2700">
                <a:latin typeface="Century"/>
                <a:ea typeface="Century"/>
                <a:cs typeface="Century"/>
                <a:sym typeface="Century"/>
              </a:rPr>
            </a:br>
            <a:r>
              <a:rPr sz="1200">
                <a:latin typeface="Century"/>
                <a:ea typeface="Century"/>
                <a:cs typeface="Century"/>
                <a:sym typeface="Century"/>
              </a:rPr>
              <a:t> </a:t>
            </a:r>
            <a:br>
              <a:rPr sz="1200">
                <a:latin typeface="Century"/>
                <a:ea typeface="Century"/>
                <a:cs typeface="Century"/>
                <a:sym typeface="Century"/>
              </a:rPr>
            </a:br>
            <a:r>
              <a:rPr sz="2800">
                <a:latin typeface="Century"/>
                <a:ea typeface="Century"/>
                <a:cs typeface="Century"/>
                <a:sym typeface="Century"/>
              </a:rPr>
              <a:t>Division of Composition and Conducting, </a:t>
            </a:r>
            <a:br>
              <a:rPr sz="2800">
                <a:latin typeface="Century"/>
                <a:ea typeface="Century"/>
                <a:cs typeface="Century"/>
                <a:sym typeface="Century"/>
              </a:rPr>
            </a:br>
            <a:r>
              <a:rPr sz="2800">
                <a:latin typeface="Century"/>
                <a:ea typeface="Century"/>
                <a:cs typeface="Century"/>
                <a:sym typeface="Century"/>
              </a:rPr>
              <a:t>Interfaculty Initiative in Information Studies, </a:t>
            </a:r>
            <a:br>
              <a:rPr sz="2800">
                <a:latin typeface="Century"/>
                <a:ea typeface="Century"/>
                <a:cs typeface="Century"/>
                <a:sym typeface="Century"/>
              </a:rPr>
            </a:br>
            <a:r>
              <a:rPr sz="2800">
                <a:latin typeface="Century"/>
                <a:ea typeface="Century"/>
                <a:cs typeface="Century"/>
                <a:sym typeface="Century"/>
              </a:rPr>
              <a:t>The University of Tokyo</a:t>
            </a:r>
          </a:p>
        </p:txBody>
      </p:sp>
      <p:sp>
        <p:nvSpPr>
          <p:cNvPr id="34" name="Shape 34"/>
          <p:cNvSpPr/>
          <p:nvPr/>
        </p:nvSpPr>
        <p:spPr>
          <a:xfrm>
            <a:off x="805888" y="650892"/>
            <a:ext cx="11393025" cy="1353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algn="l" defTabSz="457200">
              <a:defRPr sz="3800"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pPr lvl="0">
              <a:defRPr sz="1800"/>
            </a:pPr>
            <a:r>
              <a:rPr sz="3800"/>
              <a:t>ICSV22 (#734)</a:t>
            </a:r>
          </a:p>
        </p:txBody>
      </p:sp>
      <p:sp>
        <p:nvSpPr>
          <p:cNvPr id="35" name="Shape 35"/>
          <p:cNvSpPr/>
          <p:nvPr>
            <p:ph type="sldNum" sz="quarter" idx="4294967295"/>
          </p:nvPr>
        </p:nvSpPr>
        <p:spPr>
          <a:xfrm>
            <a:off x="-1" y="9232900"/>
            <a:ext cx="317601" cy="52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2400"/>
            </a:fld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ICCF,&lt;&lt;Left &lt;-&gt;Right &gt;&gt;,tS,0.490,tE,0.500,T,0.010,MAH00154 audio 30 41.wav.jpg"/>
          <p:cNvPicPr/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8330508" y="5933589"/>
            <a:ext cx="4325645" cy="324153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88" name="ICCF,&lt;&lt;Left &lt;-&gt;Right &gt;&gt;,tS,0.420,tE,0.430,T,0.010,MAH00154 audio 30 41.wav.jpg"/>
          <p:cNvPicPr/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4425982" y="5934541"/>
            <a:ext cx="4323450" cy="3239887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89" name="ICCF,&lt;&lt;Left &lt;-&gt;Right &gt;&gt;,tS,0.280,tE,0.290,T,0.010,MAH00154 audio 30 41.wav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8647" y="5925516"/>
            <a:ext cx="4347625" cy="325800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90" name="Shape 90"/>
          <p:cNvSpPr/>
          <p:nvPr>
            <p:ph type="sldNum" sz="quarter" idx="4294967295"/>
          </p:nvPr>
        </p:nvSpPr>
        <p:spPr>
          <a:xfrm>
            <a:off x="0" y="9232900"/>
            <a:ext cx="614377" cy="52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2400"/>
            </a:fld>
          </a:p>
        </p:txBody>
      </p:sp>
      <p:sp>
        <p:nvSpPr>
          <p:cNvPr id="91" name="Shape 91"/>
          <p:cNvSpPr/>
          <p:nvPr>
            <p:ph type="title"/>
          </p:nvPr>
        </p:nvSpPr>
        <p:spPr>
          <a:xfrm>
            <a:off x="1612409" y="363438"/>
            <a:ext cx="9779982" cy="2702720"/>
          </a:xfrm>
          <a:prstGeom prst="rect">
            <a:avLst/>
          </a:prstGeom>
        </p:spPr>
        <p:txBody>
          <a:bodyPr/>
          <a:lstStyle/>
          <a:p>
            <a:pPr lvl="0" defTabSz="457200">
              <a:defRPr sz="1800"/>
            </a:pPr>
            <a:r>
              <a:rPr b="1" sz="5400">
                <a:latin typeface="Helvetica"/>
                <a:ea typeface="Helvetica"/>
                <a:cs typeface="Helvetica"/>
                <a:sym typeface="Helvetica"/>
              </a:rPr>
              <a:t>Inter-Channel </a:t>
            </a:r>
            <a:br>
              <a:rPr b="1" sz="5400">
                <a:latin typeface="Helvetica"/>
                <a:ea typeface="Helvetica"/>
                <a:cs typeface="Helvetica"/>
                <a:sym typeface="Helvetica"/>
              </a:rPr>
            </a:br>
            <a:r>
              <a:rPr b="1" sz="5400">
                <a:latin typeface="Helvetica"/>
                <a:ea typeface="Helvetica"/>
                <a:cs typeface="Helvetica"/>
                <a:sym typeface="Helvetica"/>
              </a:rPr>
              <a:t>Crosscorrelation Functions</a:t>
            </a:r>
            <a:br>
              <a:rPr b="1" sz="5400">
                <a:latin typeface="Helvetica"/>
                <a:ea typeface="Helvetica"/>
                <a:cs typeface="Helvetica"/>
                <a:sym typeface="Helvetica"/>
              </a:rPr>
            </a:br>
            <a:r>
              <a:rPr b="1" sz="5400">
                <a:solidFill>
                  <a:srgbClr val="C82506"/>
                </a:solidFill>
                <a:latin typeface="Helvetica"/>
                <a:ea typeface="Helvetica"/>
                <a:cs typeface="Helvetica"/>
                <a:sym typeface="Helvetica"/>
              </a:rPr>
              <a:t>for each time steps</a:t>
            </a:r>
          </a:p>
        </p:txBody>
      </p:sp>
      <p:pic>
        <p:nvPicPr>
          <p:cNvPr id="92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81590" y="3112526"/>
            <a:ext cx="5826356" cy="2489556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93" name="Shape 93"/>
          <p:cNvSpPr/>
          <p:nvPr/>
        </p:nvSpPr>
        <p:spPr>
          <a:xfrm flipV="1">
            <a:off x="3020096" y="3636174"/>
            <a:ext cx="1" cy="1906871"/>
          </a:xfrm>
          <a:prstGeom prst="line">
            <a:avLst/>
          </a:prstGeom>
          <a:ln w="12700">
            <a:solidFill>
              <a:srgbClr val="F5D328">
                <a:alpha val="8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sp>
        <p:nvSpPr>
          <p:cNvPr id="94" name="Shape 94"/>
          <p:cNvSpPr/>
          <p:nvPr/>
        </p:nvSpPr>
        <p:spPr>
          <a:xfrm flipV="1">
            <a:off x="4053847" y="3636174"/>
            <a:ext cx="1" cy="1906871"/>
          </a:xfrm>
          <a:prstGeom prst="line">
            <a:avLst/>
          </a:prstGeom>
          <a:ln w="12700">
            <a:solidFill>
              <a:srgbClr val="F5D328">
                <a:alpha val="8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sp>
        <p:nvSpPr>
          <p:cNvPr id="95" name="Shape 95"/>
          <p:cNvSpPr/>
          <p:nvPr/>
        </p:nvSpPr>
        <p:spPr>
          <a:xfrm>
            <a:off x="1376030" y="4199068"/>
            <a:ext cx="1099887" cy="473580"/>
          </a:xfrm>
          <a:prstGeom prst="rect">
            <a:avLst/>
          </a:prstGeom>
          <a:blipFill>
            <a:blip r:embed="rId6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R="50800">
              <a:defRPr b="1" i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i="0" sz="1800">
                <a:solidFill>
                  <a:srgbClr val="000000"/>
                </a:solidFill>
              </a:defRPr>
            </a:pPr>
            <a:r>
              <a:rPr b="1" i="1" sz="2400">
                <a:solidFill>
                  <a:srgbClr val="FFFFFF"/>
                </a:solidFill>
              </a:rPr>
              <a:t>Left</a:t>
            </a:r>
          </a:p>
        </p:txBody>
      </p:sp>
      <p:sp>
        <p:nvSpPr>
          <p:cNvPr id="96" name="Shape 96"/>
          <p:cNvSpPr/>
          <p:nvPr/>
        </p:nvSpPr>
        <p:spPr>
          <a:xfrm>
            <a:off x="1376030" y="5150465"/>
            <a:ext cx="1099887" cy="473580"/>
          </a:xfrm>
          <a:prstGeom prst="rect">
            <a:avLst/>
          </a:prstGeom>
          <a:solidFill>
            <a:srgbClr val="EC5D57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R="50800">
              <a:defRPr b="1" i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i="0" sz="1800">
                <a:solidFill>
                  <a:srgbClr val="000000"/>
                </a:solidFill>
              </a:defRPr>
            </a:pPr>
            <a:r>
              <a:rPr b="1" i="1" sz="2400">
                <a:solidFill>
                  <a:srgbClr val="FFFFFF"/>
                </a:solidFill>
              </a:rPr>
              <a:t>Right</a:t>
            </a:r>
          </a:p>
        </p:txBody>
      </p:sp>
      <p:sp>
        <p:nvSpPr>
          <p:cNvPr id="97" name="Shape 97"/>
          <p:cNvSpPr/>
          <p:nvPr/>
        </p:nvSpPr>
        <p:spPr>
          <a:xfrm flipH="1">
            <a:off x="3013710" y="5311644"/>
            <a:ext cx="1" cy="1250374"/>
          </a:xfrm>
          <a:prstGeom prst="line">
            <a:avLst/>
          </a:prstGeom>
          <a:ln w="127000">
            <a:solidFill>
              <a:srgbClr val="DE6A10">
                <a:alpha val="80000"/>
              </a:srgbClr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sp>
        <p:nvSpPr>
          <p:cNvPr id="98" name="Shape 98"/>
          <p:cNvSpPr/>
          <p:nvPr/>
        </p:nvSpPr>
        <p:spPr>
          <a:xfrm>
            <a:off x="3646678" y="5203695"/>
            <a:ext cx="1970723" cy="1171751"/>
          </a:xfrm>
          <a:prstGeom prst="line">
            <a:avLst/>
          </a:prstGeom>
          <a:ln w="127000">
            <a:solidFill>
              <a:srgbClr val="DE6A10">
                <a:alpha val="80000"/>
              </a:srgbClr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sp>
        <p:nvSpPr>
          <p:cNvPr id="99" name="Shape 99"/>
          <p:cNvSpPr/>
          <p:nvPr/>
        </p:nvSpPr>
        <p:spPr>
          <a:xfrm>
            <a:off x="4064548" y="4430640"/>
            <a:ext cx="5507254" cy="2031568"/>
          </a:xfrm>
          <a:prstGeom prst="line">
            <a:avLst/>
          </a:prstGeom>
          <a:ln w="127000">
            <a:solidFill>
              <a:srgbClr val="DE6A10">
                <a:alpha val="80000"/>
              </a:srgbClr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sp>
        <p:nvSpPr>
          <p:cNvPr id="100" name="Shape 100"/>
          <p:cNvSpPr/>
          <p:nvPr/>
        </p:nvSpPr>
        <p:spPr>
          <a:xfrm flipV="1">
            <a:off x="3627924" y="3636174"/>
            <a:ext cx="1" cy="1906871"/>
          </a:xfrm>
          <a:prstGeom prst="line">
            <a:avLst/>
          </a:prstGeom>
          <a:ln w="12700">
            <a:solidFill>
              <a:srgbClr val="F5D328">
                <a:alpha val="8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title"/>
          </p:nvPr>
        </p:nvSpPr>
        <p:spPr>
          <a:xfrm>
            <a:off x="1170715" y="69221"/>
            <a:ext cx="10663371" cy="2503158"/>
          </a:xfrm>
          <a:prstGeom prst="rect">
            <a:avLst/>
          </a:prstGeom>
        </p:spPr>
        <p:txBody>
          <a:bodyPr/>
          <a:lstStyle/>
          <a:p>
            <a:pPr lvl="0" defTabSz="420624">
              <a:defRPr sz="1800"/>
            </a:pPr>
            <a:r>
              <a:rPr b="1" sz="5760">
                <a:solidFill>
                  <a:srgbClr val="C82506"/>
                </a:solidFill>
                <a:latin typeface="Helvetica"/>
                <a:ea typeface="Helvetica"/>
                <a:cs typeface="Helvetica"/>
                <a:sym typeface="Helvetica"/>
              </a:rPr>
              <a:t>Traveling</a:t>
            </a:r>
            <a:r>
              <a:rPr b="1" sz="576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b="1" sz="5760">
                <a:latin typeface="Helvetica"/>
                <a:ea typeface="Helvetica"/>
                <a:cs typeface="Helvetica"/>
                <a:sym typeface="Helvetica"/>
              </a:rPr>
              <a:t>Inter-Channel </a:t>
            </a:r>
            <a:br>
              <a:rPr b="1" sz="5760">
                <a:latin typeface="Helvetica"/>
                <a:ea typeface="Helvetica"/>
                <a:cs typeface="Helvetica"/>
                <a:sym typeface="Helvetica"/>
              </a:rPr>
            </a:br>
            <a:r>
              <a:rPr b="1" sz="5760">
                <a:latin typeface="Helvetica"/>
                <a:ea typeface="Helvetica"/>
                <a:cs typeface="Helvetica"/>
                <a:sym typeface="Helvetica"/>
              </a:rPr>
              <a:t>Crosscorrelation Function</a:t>
            </a:r>
            <a:endParaRPr b="1" sz="5760"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03" name="Shape 103"/>
          <p:cNvSpPr/>
          <p:nvPr>
            <p:ph type="sldNum" sz="quarter" idx="4294967295"/>
          </p:nvPr>
        </p:nvSpPr>
        <p:spPr>
          <a:xfrm>
            <a:off x="-101650" y="9232900"/>
            <a:ext cx="520899" cy="52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2400"/>
            </a:fld>
          </a:p>
        </p:txBody>
      </p:sp>
      <p:grpSp>
        <p:nvGrpSpPr>
          <p:cNvPr id="108" name="Group 108"/>
          <p:cNvGrpSpPr/>
          <p:nvPr/>
        </p:nvGrpSpPr>
        <p:grpSpPr>
          <a:xfrm>
            <a:off x="-253367" y="2342608"/>
            <a:ext cx="11264820" cy="2449969"/>
            <a:chOff x="0" y="0"/>
            <a:chExt cx="11264819" cy="2449968"/>
          </a:xfrm>
        </p:grpSpPr>
        <p:sp>
          <p:nvSpPr>
            <p:cNvPr id="104" name="Shape 104"/>
            <p:cNvSpPr/>
            <p:nvPr/>
          </p:nvSpPr>
          <p:spPr>
            <a:xfrm>
              <a:off x="0" y="0"/>
              <a:ext cx="11264820" cy="244996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</a:p>
          </p:txBody>
        </p:sp>
        <p:pic>
          <p:nvPicPr>
            <p:cNvPr id="105" name="small_Traveling_PHI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2940" y="54511"/>
              <a:ext cx="10600661" cy="13274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6" name="large_Traveling_PHI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845226" y="1369536"/>
              <a:ext cx="8148967" cy="884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7" name="Shape 107"/>
            <p:cNvSpPr/>
            <p:nvPr/>
          </p:nvSpPr>
          <p:spPr>
            <a:xfrm>
              <a:off x="1823365" y="1510289"/>
              <a:ext cx="1242341" cy="6026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algn="l" defTabSz="514095">
                <a:spcBef>
                  <a:spcPts val="3600"/>
                </a:spcBef>
                <a:defRPr sz="3168">
                  <a:latin typeface="Century"/>
                  <a:ea typeface="Century"/>
                  <a:cs typeface="Century"/>
                  <a:sym typeface="Century"/>
                </a:defRPr>
              </a:lvl1pPr>
            </a:lstStyle>
            <a:p>
              <a:pPr lvl="0">
                <a:defRPr sz="1800"/>
              </a:pPr>
              <a:r>
                <a:rPr sz="3168"/>
                <a:t>where</a:t>
              </a:r>
            </a:p>
          </p:txBody>
        </p:sp>
      </p:grpSp>
      <p:pic>
        <p:nvPicPr>
          <p:cNvPr id="109" name="m is NaturalNumber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93465" y="2879651"/>
            <a:ext cx="2672035" cy="535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ICCF_Process-filtered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29464" y="3983860"/>
            <a:ext cx="4944862" cy="4944862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Shape 111"/>
          <p:cNvSpPr/>
          <p:nvPr/>
        </p:nvSpPr>
        <p:spPr>
          <a:xfrm rot="18779388">
            <a:off x="8002500" y="8032068"/>
            <a:ext cx="1788883" cy="607653"/>
          </a:xfrm>
          <a:prstGeom prst="rect">
            <a:avLst/>
          </a:prstGeom>
          <a:blipFill>
            <a:blip r:embed="rId6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/>
            </a:pPr>
            <a:r>
              <a:rPr b="1"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Time </a:t>
            </a:r>
            <a:r>
              <a:rPr b="1" i="1"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(t)</a:t>
            </a:r>
          </a:p>
        </p:txBody>
      </p:sp>
      <p:sp>
        <p:nvSpPr>
          <p:cNvPr id="112" name="Shape 112"/>
          <p:cNvSpPr/>
          <p:nvPr/>
        </p:nvSpPr>
        <p:spPr>
          <a:xfrm flipV="1">
            <a:off x="7387011" y="6512822"/>
            <a:ext cx="2379972" cy="2656844"/>
          </a:xfrm>
          <a:prstGeom prst="line">
            <a:avLst/>
          </a:prstGeom>
          <a:ln w="203200">
            <a:solidFill>
              <a:srgbClr val="C82506">
                <a:alpha val="90000"/>
              </a:srgbClr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sp>
        <p:nvSpPr>
          <p:cNvPr id="113" name="Shape 113"/>
          <p:cNvSpPr/>
          <p:nvPr/>
        </p:nvSpPr>
        <p:spPr>
          <a:xfrm flipH="1" flipV="1">
            <a:off x="4791381" y="7392459"/>
            <a:ext cx="1757414" cy="1343603"/>
          </a:xfrm>
          <a:prstGeom prst="line">
            <a:avLst/>
          </a:prstGeom>
          <a:ln w="127000">
            <a:solidFill>
              <a:srgbClr val="51A7F9">
                <a:alpha val="90000"/>
              </a:srgbClr>
            </a:solidFill>
            <a:miter lim="400000"/>
            <a:headEnd type="triangle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sp>
        <p:nvSpPr>
          <p:cNvPr id="114" name="Shape 114"/>
          <p:cNvSpPr/>
          <p:nvPr/>
        </p:nvSpPr>
        <p:spPr>
          <a:xfrm rot="2138930">
            <a:off x="3860290" y="8359696"/>
            <a:ext cx="2522432" cy="607653"/>
          </a:xfrm>
          <a:prstGeom prst="rect">
            <a:avLst/>
          </a:prstGeom>
          <a:blipFill>
            <a:blip r:embed="rId7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/>
            </a:pPr>
            <a:r>
              <a:rPr b="1"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Time Lag </a:t>
            </a:r>
            <a:r>
              <a:rPr b="1" sz="32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rPr>
              <a:t>(τ)</a:t>
            </a:r>
          </a:p>
        </p:txBody>
      </p:sp>
      <p:sp>
        <p:nvSpPr>
          <p:cNvPr id="115" name="Shape 115"/>
          <p:cNvSpPr/>
          <p:nvPr/>
        </p:nvSpPr>
        <p:spPr>
          <a:xfrm rot="18697786">
            <a:off x="6962219" y="8207794"/>
            <a:ext cx="463820" cy="607653"/>
          </a:xfrm>
          <a:prstGeom prst="rect">
            <a:avLst/>
          </a:prstGeom>
          <a:blipFill>
            <a:blip r:embed="rId8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200">
                <a:solidFill>
                  <a:srgbClr val="FFFFFF"/>
                </a:solidFill>
              </a:rPr>
              <a:t>T</a:t>
            </a:r>
          </a:p>
        </p:txBody>
      </p:sp>
      <p:sp>
        <p:nvSpPr>
          <p:cNvPr id="116" name="Shape 116"/>
          <p:cNvSpPr/>
          <p:nvPr/>
        </p:nvSpPr>
        <p:spPr>
          <a:xfrm rot="18697786">
            <a:off x="7354242" y="7828284"/>
            <a:ext cx="463820" cy="607653"/>
          </a:xfrm>
          <a:prstGeom prst="rect">
            <a:avLst/>
          </a:prstGeom>
          <a:blipFill>
            <a:blip r:embed="rId8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200">
                <a:solidFill>
                  <a:srgbClr val="FFFFFF"/>
                </a:solidFill>
              </a:rPr>
              <a:t>T</a:t>
            </a:r>
          </a:p>
        </p:txBody>
      </p:sp>
      <p:sp>
        <p:nvSpPr>
          <p:cNvPr id="117" name="Shape 117"/>
          <p:cNvSpPr/>
          <p:nvPr/>
        </p:nvSpPr>
        <p:spPr>
          <a:xfrm rot="18697786">
            <a:off x="7738439" y="7389694"/>
            <a:ext cx="463820" cy="607653"/>
          </a:xfrm>
          <a:prstGeom prst="rect">
            <a:avLst/>
          </a:prstGeom>
          <a:blipFill>
            <a:blip r:embed="rId8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200">
                <a:solidFill>
                  <a:srgbClr val="FFFFFF"/>
                </a:solidFill>
              </a:rPr>
              <a:t>T</a:t>
            </a:r>
          </a:p>
        </p:txBody>
      </p:sp>
      <p:sp>
        <p:nvSpPr>
          <p:cNvPr id="118" name="Shape 118"/>
          <p:cNvSpPr/>
          <p:nvPr/>
        </p:nvSpPr>
        <p:spPr>
          <a:xfrm rot="18697786">
            <a:off x="8070438" y="6997671"/>
            <a:ext cx="463820" cy="607653"/>
          </a:xfrm>
          <a:prstGeom prst="rect">
            <a:avLst/>
          </a:prstGeom>
          <a:blipFill>
            <a:blip r:embed="rId8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200">
                <a:solidFill>
                  <a:srgbClr val="FFFFFF"/>
                </a:solidFill>
              </a:rPr>
              <a:t>T</a:t>
            </a:r>
          </a:p>
        </p:txBody>
      </p:sp>
      <p:sp>
        <p:nvSpPr>
          <p:cNvPr id="119" name="Shape 119"/>
          <p:cNvSpPr/>
          <p:nvPr/>
        </p:nvSpPr>
        <p:spPr>
          <a:xfrm rot="18697786">
            <a:off x="8417227" y="6635804"/>
            <a:ext cx="463820" cy="607653"/>
          </a:xfrm>
          <a:prstGeom prst="rect">
            <a:avLst/>
          </a:prstGeom>
          <a:blipFill>
            <a:blip r:embed="rId8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200">
                <a:solidFill>
                  <a:srgbClr val="FFFFFF"/>
                </a:solidFill>
              </a:rPr>
              <a:t>T</a:t>
            </a:r>
          </a:p>
        </p:txBody>
      </p:sp>
      <p:sp>
        <p:nvSpPr>
          <p:cNvPr id="120" name="Shape 120"/>
          <p:cNvSpPr/>
          <p:nvPr/>
        </p:nvSpPr>
        <p:spPr>
          <a:xfrm rot="2135806">
            <a:off x="6537466" y="8906684"/>
            <a:ext cx="1313327" cy="675240"/>
          </a:xfrm>
          <a:prstGeom prst="rect">
            <a:avLst/>
          </a:prstGeom>
          <a:solidFill>
            <a:srgbClr val="EC5D57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R="50800">
              <a:defRPr b="1" i="1"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i="0" sz="1800">
                <a:solidFill>
                  <a:srgbClr val="000000"/>
                </a:solidFill>
              </a:defRPr>
            </a:pPr>
            <a:r>
              <a:rPr b="1" i="1" sz="3200">
                <a:solidFill>
                  <a:srgbClr val="FFFFFF"/>
                </a:solidFill>
              </a:rPr>
              <a:t>Right</a:t>
            </a:r>
          </a:p>
        </p:txBody>
      </p:sp>
      <p:sp>
        <p:nvSpPr>
          <p:cNvPr id="121" name="Shape 121"/>
          <p:cNvSpPr/>
          <p:nvPr/>
        </p:nvSpPr>
        <p:spPr>
          <a:xfrm rot="2178569">
            <a:off x="3506866" y="6602010"/>
            <a:ext cx="1313327" cy="675240"/>
          </a:xfrm>
          <a:prstGeom prst="rect">
            <a:avLst/>
          </a:prstGeom>
          <a:blipFill>
            <a:blip r:embed="rId9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R="50800">
              <a:defRPr b="1" i="1"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i="0" sz="1800">
                <a:solidFill>
                  <a:srgbClr val="000000"/>
                </a:solidFill>
              </a:defRPr>
            </a:pPr>
            <a:r>
              <a:rPr b="1" i="1" sz="3200">
                <a:solidFill>
                  <a:srgbClr val="FFFFFF"/>
                </a:solidFill>
              </a:rPr>
              <a:t>Left</a:t>
            </a:r>
          </a:p>
        </p:txBody>
      </p:sp>
      <p:sp>
        <p:nvSpPr>
          <p:cNvPr id="122" name="Shape 122"/>
          <p:cNvSpPr/>
          <p:nvPr/>
        </p:nvSpPr>
        <p:spPr>
          <a:xfrm rot="16200000">
            <a:off x="3454786" y="5388014"/>
            <a:ext cx="1927194" cy="607653"/>
          </a:xfrm>
          <a:prstGeom prst="rect">
            <a:avLst/>
          </a:prstGeom>
          <a:blipFill>
            <a:blip r:embed="rId10"/>
          </a:blip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200">
                <a:solidFill>
                  <a:srgbClr val="FFFFFF"/>
                </a:solidFill>
              </a:rPr>
              <a:t>ICCF</a:t>
            </a:r>
          </a:p>
        </p:txBody>
      </p:sp>
      <p:pic>
        <p:nvPicPr>
          <p:cNvPr id="123" name="def_signals_m.pn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05962" y="2036340"/>
            <a:ext cx="6214227" cy="538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title"/>
          </p:nvPr>
        </p:nvSpPr>
        <p:spPr>
          <a:xfrm>
            <a:off x="1170714" y="34627"/>
            <a:ext cx="10663372" cy="3230828"/>
          </a:xfrm>
          <a:prstGeom prst="rect">
            <a:avLst/>
          </a:prstGeom>
        </p:spPr>
        <p:txBody>
          <a:bodyPr/>
          <a:lstStyle/>
          <a:p>
            <a:pPr lvl="0" defTabSz="484886">
              <a:defRPr sz="1800"/>
            </a:pPr>
            <a:r>
              <a:rPr b="1" sz="6640">
                <a:solidFill>
                  <a:srgbClr val="C82506"/>
                </a:solidFill>
                <a:latin typeface="Helvetica"/>
                <a:ea typeface="Helvetica"/>
                <a:cs typeface="Helvetica"/>
                <a:sym typeface="Helvetica"/>
              </a:rPr>
              <a:t>Traveling</a:t>
            </a:r>
            <a:r>
              <a:rPr b="1" sz="664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b="1" sz="6640">
                <a:latin typeface="Helvetica"/>
                <a:ea typeface="Helvetica"/>
                <a:cs typeface="Helvetica"/>
                <a:sym typeface="Helvetica"/>
              </a:rPr>
              <a:t>Inter-Channel </a:t>
            </a:r>
            <a:br>
              <a:rPr b="1" sz="6640">
                <a:latin typeface="Helvetica"/>
                <a:ea typeface="Helvetica"/>
                <a:cs typeface="Helvetica"/>
                <a:sym typeface="Helvetica"/>
              </a:rPr>
            </a:br>
            <a:r>
              <a:rPr b="1" sz="6640">
                <a:latin typeface="Helvetica"/>
                <a:ea typeface="Helvetica"/>
                <a:cs typeface="Helvetica"/>
                <a:sym typeface="Helvetica"/>
              </a:rPr>
              <a:t>Crosscorrelation Function</a:t>
            </a:r>
            <a:endParaRPr b="1" sz="6640"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26" name="Shape 126"/>
          <p:cNvSpPr/>
          <p:nvPr>
            <p:ph type="sldNum" sz="quarter" idx="4294967295"/>
          </p:nvPr>
        </p:nvSpPr>
        <p:spPr>
          <a:xfrm>
            <a:off x="-101650" y="9232900"/>
            <a:ext cx="520899" cy="52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2400"/>
            </a:fld>
          </a:p>
        </p:txBody>
      </p:sp>
      <p:grpSp>
        <p:nvGrpSpPr>
          <p:cNvPr id="133" name="Group 133"/>
          <p:cNvGrpSpPr/>
          <p:nvPr/>
        </p:nvGrpSpPr>
        <p:grpSpPr>
          <a:xfrm>
            <a:off x="339741" y="2317461"/>
            <a:ext cx="9913799" cy="6984119"/>
            <a:chOff x="-148103" y="-286555"/>
            <a:chExt cx="9913797" cy="6984118"/>
          </a:xfrm>
        </p:grpSpPr>
        <p:pic>
          <p:nvPicPr>
            <p:cNvPr id="127" name="ICCF,&lt;&lt;Left &lt;-&gt;Right &gt;&gt;,tS0,0.000,tE0,11.000,T,0.010,MAH00154 audio 30 41.wav.png"/>
            <p:cNvPicPr/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-139292" y="-286556"/>
              <a:ext cx="9334384" cy="6984120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sx="100000" sy="100000" kx="0" ky="0" algn="b" rotWithShape="0" blurRad="254000" dist="127000" dir="5400000">
                <a:srgbClr val="000000">
                  <a:alpha val="70000"/>
                </a:srgbClr>
              </a:outerShdw>
            </a:effectLst>
          </p:spPr>
        </p:pic>
        <p:sp>
          <p:nvSpPr>
            <p:cNvPr id="128" name="Shape 128"/>
            <p:cNvSpPr/>
            <p:nvPr/>
          </p:nvSpPr>
          <p:spPr>
            <a:xfrm rot="600000">
              <a:off x="-123141" y="5548775"/>
              <a:ext cx="2787534" cy="531394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b="1" sz="24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b="0" sz="1800"/>
              </a:pPr>
              <a:r>
                <a:rPr b="1" sz="2400"/>
                <a:t>Time Lag (sec)</a:t>
              </a:r>
            </a:p>
          </p:txBody>
        </p:sp>
        <p:sp>
          <p:nvSpPr>
            <p:cNvPr id="129" name="Shape 129"/>
            <p:cNvSpPr/>
            <p:nvPr/>
          </p:nvSpPr>
          <p:spPr>
            <a:xfrm rot="16200000">
              <a:off x="-1114417" y="3042355"/>
              <a:ext cx="2787535" cy="531394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b="1" sz="24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b="0" sz="1800"/>
              </a:pPr>
              <a:r>
                <a:rPr b="1" sz="2400"/>
                <a:t>ICCF (#)</a:t>
              </a:r>
            </a:p>
          </p:txBody>
        </p:sp>
        <p:sp>
          <p:nvSpPr>
            <p:cNvPr id="130" name="Shape 130"/>
            <p:cNvSpPr/>
            <p:nvPr/>
          </p:nvSpPr>
          <p:spPr>
            <a:xfrm>
              <a:off x="2484759" y="390321"/>
              <a:ext cx="1852612" cy="531394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b="1" i="1" sz="24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b="0" i="0" sz="1800">
                  <a:solidFill>
                    <a:srgbClr val="000000"/>
                  </a:solidFill>
                </a:defRPr>
              </a:pPr>
              <a:r>
                <a:rPr b="1" i="1" sz="2400">
                  <a:solidFill>
                    <a:srgbClr val="FFFFFF"/>
                  </a:solidFill>
                </a:rPr>
                <a:t>Left</a:t>
              </a:r>
            </a:p>
          </p:txBody>
        </p:sp>
        <p:sp>
          <p:nvSpPr>
            <p:cNvPr id="131" name="Shape 131"/>
            <p:cNvSpPr/>
            <p:nvPr/>
          </p:nvSpPr>
          <p:spPr>
            <a:xfrm>
              <a:off x="6853543" y="996780"/>
              <a:ext cx="1852612" cy="531394"/>
            </a:xfrm>
            <a:prstGeom prst="rect">
              <a:avLst/>
            </a:prstGeom>
            <a:solidFill>
              <a:srgbClr val="EC5D5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b="1" i="1" sz="24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b="0" i="0" sz="1800">
                  <a:solidFill>
                    <a:srgbClr val="000000"/>
                  </a:solidFill>
                </a:defRPr>
              </a:pPr>
              <a:r>
                <a:rPr b="1" i="1" sz="2400">
                  <a:solidFill>
                    <a:srgbClr val="FFFFFF"/>
                  </a:solidFill>
                </a:rPr>
                <a:t>Right</a:t>
              </a:r>
            </a:p>
          </p:txBody>
        </p:sp>
        <p:sp>
          <p:nvSpPr>
            <p:cNvPr id="132" name="Shape 132"/>
            <p:cNvSpPr/>
            <p:nvPr/>
          </p:nvSpPr>
          <p:spPr>
            <a:xfrm rot="18220864">
              <a:off x="7377890" y="3833683"/>
              <a:ext cx="2787535" cy="531394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b="1" sz="24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b="0" sz="1800"/>
              </a:pPr>
              <a:r>
                <a:rPr b="1" sz="2400"/>
                <a:t>Time (sec)</a:t>
              </a:r>
            </a:p>
          </p:txBody>
        </p:sp>
      </p:grpSp>
      <p:pic>
        <p:nvPicPr>
          <p:cNvPr id="134" name="ICCF_Process-filtered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04243" y="5718175"/>
            <a:ext cx="4068334" cy="4068334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35"/>
          <p:cNvSpPr/>
          <p:nvPr/>
        </p:nvSpPr>
        <p:spPr>
          <a:xfrm flipV="1">
            <a:off x="10888927" y="6946918"/>
            <a:ext cx="1913529" cy="2158136"/>
          </a:xfrm>
          <a:prstGeom prst="line">
            <a:avLst/>
          </a:prstGeom>
          <a:ln w="203200">
            <a:solidFill>
              <a:srgbClr val="C82506">
                <a:alpha val="90000"/>
              </a:srgbClr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peakerAroundListene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0401" y="4603617"/>
            <a:ext cx="4762501" cy="476250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138" name="ListenerAroundSpeaker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61899" y="4603617"/>
            <a:ext cx="4762501" cy="476250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139" name="Shape 139"/>
          <p:cNvSpPr/>
          <p:nvPr>
            <p:ph type="title"/>
          </p:nvPr>
        </p:nvSpPr>
        <p:spPr>
          <a:xfrm>
            <a:off x="256910" y="-103023"/>
            <a:ext cx="12490980" cy="3254045"/>
          </a:xfrm>
          <a:prstGeom prst="rect">
            <a:avLst/>
          </a:prstGeom>
        </p:spPr>
        <p:txBody>
          <a:bodyPr/>
          <a:lstStyle/>
          <a:p>
            <a:pPr lvl="0" defTabSz="457200">
              <a:defRPr sz="1800"/>
            </a:pPr>
            <a:r>
              <a:rPr b="1" sz="4000">
                <a:latin typeface="Helvetica"/>
                <a:ea typeface="Helvetica"/>
                <a:cs typeface="Helvetica"/>
                <a:sym typeface="Helvetica"/>
              </a:rPr>
              <a:t>Traveling Inter-Channel </a:t>
            </a:r>
            <a:br>
              <a:rPr b="1" sz="4000">
                <a:latin typeface="Helvetica"/>
                <a:ea typeface="Helvetica"/>
                <a:cs typeface="Helvetica"/>
                <a:sym typeface="Helvetica"/>
              </a:rPr>
            </a:br>
            <a:r>
              <a:rPr b="1" sz="4000">
                <a:latin typeface="Helvetica"/>
                <a:ea typeface="Helvetica"/>
                <a:cs typeface="Helvetica"/>
                <a:sym typeface="Helvetica"/>
              </a:rPr>
              <a:t>Crosscorrelation Analysis for </a:t>
            </a:r>
            <a:br>
              <a:rPr b="1" sz="3600">
                <a:latin typeface="Helvetica"/>
                <a:ea typeface="Helvetica"/>
                <a:cs typeface="Helvetica"/>
                <a:sym typeface="Helvetica"/>
              </a:rPr>
            </a:br>
            <a:r>
              <a:rPr b="1" i="1" sz="4000">
                <a:latin typeface="Helvetica"/>
                <a:ea typeface="Helvetica"/>
                <a:cs typeface="Helvetica"/>
                <a:sym typeface="Helvetica"/>
              </a:rPr>
              <a:t>“stereo sounds on the</a:t>
            </a:r>
            <a:r>
              <a:rPr b="1" i="1" sz="360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b="1" i="1" sz="5400">
                <a:latin typeface="Helvetica"/>
                <a:ea typeface="Helvetica"/>
                <a:cs typeface="Helvetica"/>
                <a:sym typeface="Helvetica"/>
              </a:rPr>
              <a:t>street environment”</a:t>
            </a:r>
            <a:endParaRPr b="1" i="1" sz="54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i="1" sz="5400">
                <a:solidFill>
                  <a:srgbClr val="C82506"/>
                </a:solidFill>
                <a:latin typeface="Helvetica"/>
                <a:ea typeface="Helvetica"/>
                <a:cs typeface="Helvetica"/>
                <a:sym typeface="Helvetica"/>
              </a:rPr>
              <a:t>(Ambient Listening)</a:t>
            </a:r>
          </a:p>
        </p:txBody>
      </p:sp>
      <p:sp>
        <p:nvSpPr>
          <p:cNvPr id="140" name="Shape 140"/>
          <p:cNvSpPr/>
          <p:nvPr>
            <p:ph type="body" idx="1"/>
          </p:nvPr>
        </p:nvSpPr>
        <p:spPr>
          <a:xfrm>
            <a:off x="741428" y="3346135"/>
            <a:ext cx="5040446" cy="1149285"/>
          </a:xfrm>
          <a:prstGeom prst="rect">
            <a:avLst/>
          </a:prstGeom>
          <a:blipFill>
            <a:blip r:embed="rId4"/>
          </a:blipFill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/>
          <a:lstStyle/>
          <a:p>
            <a:pPr lvl="0" marL="0" indent="0">
              <a:spcBef>
                <a:spcPts val="0"/>
              </a:spcBef>
              <a:buSzTx/>
              <a:buNone/>
              <a:defRPr sz="1800"/>
            </a:pPr>
            <a:r>
              <a:rPr b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    The </a:t>
            </a:r>
            <a:r>
              <a:rPr b="1" sz="3200">
                <a:solidFill>
                  <a:srgbClr val="F5D328"/>
                </a:solidFill>
                <a:latin typeface="Helvetica"/>
                <a:ea typeface="Helvetica"/>
                <a:cs typeface="Helvetica"/>
                <a:sym typeface="Helvetica"/>
              </a:rPr>
              <a:t>Speaker</a:t>
            </a:r>
            <a:r>
              <a:rPr b="1" sz="3200">
                <a:solidFill>
                  <a:srgbClr val="F5D328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b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is going</a:t>
            </a:r>
            <a:br>
              <a:rPr b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</a:br>
            <a:r>
              <a:rPr b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                around the </a:t>
            </a:r>
            <a:r>
              <a:rPr b="1" sz="3200">
                <a:solidFill>
                  <a:srgbClr val="F39019"/>
                </a:solidFill>
                <a:latin typeface="Helvetica"/>
                <a:ea typeface="Helvetica"/>
                <a:cs typeface="Helvetica"/>
                <a:sym typeface="Helvetica"/>
              </a:rPr>
              <a:t>Listener</a:t>
            </a:r>
          </a:p>
        </p:txBody>
      </p:sp>
      <p:sp>
        <p:nvSpPr>
          <p:cNvPr id="141" name="Shape 141"/>
          <p:cNvSpPr/>
          <p:nvPr/>
        </p:nvSpPr>
        <p:spPr>
          <a:xfrm>
            <a:off x="7222926" y="3346135"/>
            <a:ext cx="5040446" cy="1149285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 algn="l">
              <a:defRPr sz="1800"/>
            </a:pPr>
            <a:r>
              <a:rPr b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    The </a:t>
            </a:r>
            <a:r>
              <a:rPr b="1" i="1" sz="3200">
                <a:solidFill>
                  <a:srgbClr val="F39019"/>
                </a:solidFill>
                <a:latin typeface="Helvetica"/>
                <a:ea typeface="Helvetica"/>
                <a:cs typeface="Helvetica"/>
                <a:sym typeface="Helvetica"/>
              </a:rPr>
              <a:t>Listener</a:t>
            </a:r>
            <a:r>
              <a:rPr b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 is going</a:t>
            </a:r>
            <a:br>
              <a:rPr b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</a:br>
            <a:r>
              <a:rPr b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                around the </a:t>
            </a:r>
            <a:r>
              <a:rPr b="1" sz="3200">
                <a:solidFill>
                  <a:srgbClr val="F5D328"/>
                </a:solidFill>
                <a:latin typeface="Helvetica"/>
                <a:ea typeface="Helvetica"/>
                <a:cs typeface="Helvetica"/>
                <a:sym typeface="Helvetica"/>
              </a:rPr>
              <a:t>Speaker</a:t>
            </a:r>
          </a:p>
        </p:txBody>
      </p:sp>
      <p:sp>
        <p:nvSpPr>
          <p:cNvPr id="142" name="Shape 142"/>
          <p:cNvSpPr/>
          <p:nvPr>
            <p:ph type="sldNum" sz="quarter" idx="4294967295"/>
          </p:nvPr>
        </p:nvSpPr>
        <p:spPr>
          <a:xfrm>
            <a:off x="-101650" y="9232900"/>
            <a:ext cx="520899" cy="52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2400"/>
            </a:fld>
          </a:p>
        </p:txBody>
      </p:sp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CCF,&lt;&lt;Left &lt;-&gt;Right &gt;&gt;,tS0,0.000,tE0,11.000,T,0.010,MAH00154 audio 30 41.wav.png"/>
          <p:cNvPicPr/>
          <p:nvPr/>
        </p:nvPicPr>
        <p:blipFill>
          <a:blip r:embed="rId2">
            <a:extLst/>
          </a:blip>
          <a:srcRect l="4987" t="0" r="4987" b="0"/>
          <a:stretch>
            <a:fillRect/>
          </a:stretch>
        </p:blipFill>
        <p:spPr>
          <a:xfrm>
            <a:off x="86651" y="4346114"/>
            <a:ext cx="6350001" cy="5277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145" name="ICCF,&lt;&lt;Left &lt;-&gt;Right &gt;&gt;,tS0,0.000,tE0,12.000,T,0.010,MAH00154 audio 46 58.wav.png"/>
          <p:cNvPicPr/>
          <p:nvPr/>
        </p:nvPicPr>
        <p:blipFill>
          <a:blip r:embed="rId3">
            <a:extLst/>
          </a:blip>
          <a:srcRect l="4933" t="0" r="4933" b="0"/>
          <a:stretch>
            <a:fillRect/>
          </a:stretch>
        </p:blipFill>
        <p:spPr>
          <a:xfrm>
            <a:off x="6568149" y="4346516"/>
            <a:ext cx="6350001" cy="5271266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146" name="Shape 146"/>
          <p:cNvSpPr/>
          <p:nvPr>
            <p:ph type="title"/>
          </p:nvPr>
        </p:nvSpPr>
        <p:spPr>
          <a:xfrm>
            <a:off x="256910" y="-103023"/>
            <a:ext cx="12490980" cy="3254045"/>
          </a:xfrm>
          <a:prstGeom prst="rect">
            <a:avLst/>
          </a:prstGeom>
        </p:spPr>
        <p:txBody>
          <a:bodyPr/>
          <a:lstStyle/>
          <a:p>
            <a:pPr lvl="0" defTabSz="457200">
              <a:defRPr sz="1800"/>
            </a:pPr>
            <a:r>
              <a:rPr b="1" sz="4000">
                <a:latin typeface="Helvetica"/>
                <a:ea typeface="Helvetica"/>
                <a:cs typeface="Helvetica"/>
                <a:sym typeface="Helvetica"/>
              </a:rPr>
              <a:t>Traveling Inter-Channel </a:t>
            </a:r>
            <a:br>
              <a:rPr b="1" sz="4000">
                <a:latin typeface="Helvetica"/>
                <a:ea typeface="Helvetica"/>
                <a:cs typeface="Helvetica"/>
                <a:sym typeface="Helvetica"/>
              </a:rPr>
            </a:br>
            <a:r>
              <a:rPr b="1" sz="4000">
                <a:latin typeface="Helvetica"/>
                <a:ea typeface="Helvetica"/>
                <a:cs typeface="Helvetica"/>
                <a:sym typeface="Helvetica"/>
              </a:rPr>
              <a:t>Crosscorrelation Analysis for </a:t>
            </a:r>
            <a:br>
              <a:rPr b="1" sz="3600">
                <a:latin typeface="Helvetica"/>
                <a:ea typeface="Helvetica"/>
                <a:cs typeface="Helvetica"/>
                <a:sym typeface="Helvetica"/>
              </a:rPr>
            </a:br>
            <a:r>
              <a:rPr b="1" i="1" sz="4000">
                <a:latin typeface="Helvetica"/>
                <a:ea typeface="Helvetica"/>
                <a:cs typeface="Helvetica"/>
                <a:sym typeface="Helvetica"/>
              </a:rPr>
              <a:t>“stereo sounds on the</a:t>
            </a:r>
            <a:r>
              <a:rPr b="1" i="1" sz="360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b="1" i="1" sz="5400">
                <a:latin typeface="Helvetica"/>
                <a:ea typeface="Helvetica"/>
                <a:cs typeface="Helvetica"/>
                <a:sym typeface="Helvetica"/>
              </a:rPr>
              <a:t>street environment”</a:t>
            </a:r>
            <a:endParaRPr b="1" i="1" sz="54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i="1" sz="5400">
                <a:solidFill>
                  <a:srgbClr val="C82506"/>
                </a:solidFill>
                <a:latin typeface="Helvetica"/>
                <a:ea typeface="Helvetica"/>
                <a:cs typeface="Helvetica"/>
                <a:sym typeface="Helvetica"/>
              </a:rPr>
              <a:t>(Environmental Sounds)</a:t>
            </a:r>
          </a:p>
        </p:txBody>
      </p:sp>
      <p:sp>
        <p:nvSpPr>
          <p:cNvPr id="147" name="Shape 147"/>
          <p:cNvSpPr/>
          <p:nvPr>
            <p:ph type="body" idx="1"/>
          </p:nvPr>
        </p:nvSpPr>
        <p:spPr>
          <a:xfrm>
            <a:off x="741428" y="3346135"/>
            <a:ext cx="5040446" cy="1149285"/>
          </a:xfrm>
          <a:prstGeom prst="rect">
            <a:avLst/>
          </a:prstGeom>
          <a:blipFill>
            <a:blip r:embed="rId4"/>
          </a:blipFill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/>
          <a:lstStyle/>
          <a:p>
            <a:pPr lvl="0" marL="0" indent="0">
              <a:spcBef>
                <a:spcPts val="0"/>
              </a:spcBef>
              <a:buSzTx/>
              <a:buNone/>
              <a:defRPr sz="1800"/>
            </a:pPr>
            <a:r>
              <a:rPr b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    The </a:t>
            </a:r>
            <a:r>
              <a:rPr b="1" sz="3200">
                <a:solidFill>
                  <a:srgbClr val="F5D328"/>
                </a:solidFill>
                <a:latin typeface="Helvetica"/>
                <a:ea typeface="Helvetica"/>
                <a:cs typeface="Helvetica"/>
                <a:sym typeface="Helvetica"/>
              </a:rPr>
              <a:t>Speaker</a:t>
            </a:r>
            <a:r>
              <a:rPr b="1" sz="3200">
                <a:solidFill>
                  <a:srgbClr val="F5D328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b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is going</a:t>
            </a:r>
            <a:br>
              <a:rPr b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</a:br>
            <a:r>
              <a:rPr b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                around the </a:t>
            </a:r>
            <a:r>
              <a:rPr b="1" sz="3200">
                <a:solidFill>
                  <a:srgbClr val="F39019"/>
                </a:solidFill>
                <a:latin typeface="Helvetica"/>
                <a:ea typeface="Helvetica"/>
                <a:cs typeface="Helvetica"/>
                <a:sym typeface="Helvetica"/>
              </a:rPr>
              <a:t>Listener</a:t>
            </a:r>
          </a:p>
        </p:txBody>
      </p:sp>
      <p:sp>
        <p:nvSpPr>
          <p:cNvPr id="148" name="Shape 148"/>
          <p:cNvSpPr/>
          <p:nvPr/>
        </p:nvSpPr>
        <p:spPr>
          <a:xfrm>
            <a:off x="7222926" y="3346135"/>
            <a:ext cx="5040446" cy="1149285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 algn="l">
              <a:defRPr sz="1800"/>
            </a:pPr>
            <a:r>
              <a:rPr b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    The </a:t>
            </a:r>
            <a:r>
              <a:rPr b="1" i="1" sz="3200">
                <a:solidFill>
                  <a:srgbClr val="F39019"/>
                </a:solidFill>
                <a:latin typeface="Helvetica"/>
                <a:ea typeface="Helvetica"/>
                <a:cs typeface="Helvetica"/>
                <a:sym typeface="Helvetica"/>
              </a:rPr>
              <a:t>Listener</a:t>
            </a:r>
            <a:r>
              <a:rPr b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 is going</a:t>
            </a:r>
            <a:br>
              <a:rPr b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</a:br>
            <a:r>
              <a:rPr b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                around the </a:t>
            </a:r>
            <a:r>
              <a:rPr b="1" sz="3200">
                <a:solidFill>
                  <a:srgbClr val="F5D328"/>
                </a:solidFill>
                <a:latin typeface="Helvetica"/>
                <a:ea typeface="Helvetica"/>
                <a:cs typeface="Helvetica"/>
                <a:sym typeface="Helvetica"/>
              </a:rPr>
              <a:t>Speaker</a:t>
            </a:r>
          </a:p>
        </p:txBody>
      </p:sp>
      <p:sp>
        <p:nvSpPr>
          <p:cNvPr id="149" name="Shape 149"/>
          <p:cNvSpPr/>
          <p:nvPr>
            <p:ph type="sldNum" sz="quarter" idx="4294967295"/>
          </p:nvPr>
        </p:nvSpPr>
        <p:spPr>
          <a:xfrm>
            <a:off x="0" y="9232900"/>
            <a:ext cx="520899" cy="52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2400"/>
            </a:fld>
          </a:p>
        </p:txBody>
      </p:sp>
      <p:pic>
        <p:nvPicPr>
          <p:cNvPr id="150" name="MAH00154 audio 30 41.wav"/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88900" y="2355519"/>
            <a:ext cx="1651000" cy="838201"/>
          </a:xfrm>
          <a:prstGeom prst="rect">
            <a:avLst/>
          </a:prstGeom>
        </p:spPr>
      </p:pic>
      <p:pic>
        <p:nvPicPr>
          <p:cNvPr id="151" name="MAH00154 audio 46 58.wav"/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1368550" y="2391833"/>
            <a:ext cx="1651001" cy="838201"/>
          </a:xfrm>
          <a:prstGeom prst="rect">
            <a:avLst/>
          </a:prstGeom>
        </p:spPr>
      </p:pic>
      <p:sp>
        <p:nvSpPr>
          <p:cNvPr id="152" name="Shape 152"/>
          <p:cNvSpPr/>
          <p:nvPr/>
        </p:nvSpPr>
        <p:spPr>
          <a:xfrm>
            <a:off x="4128294" y="4690533"/>
            <a:ext cx="2226535" cy="588443"/>
          </a:xfrm>
          <a:prstGeom prst="rect">
            <a:avLst/>
          </a:prstGeom>
          <a:solidFill>
            <a:srgbClr val="F39019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 b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400">
                <a:solidFill>
                  <a:srgbClr val="FFFFFF"/>
                </a:solidFill>
              </a:rPr>
              <a:t>  T = 10 (ms)</a:t>
            </a:r>
          </a:p>
        </p:txBody>
      </p:sp>
      <p:sp>
        <p:nvSpPr>
          <p:cNvPr id="153" name="Shape 153"/>
          <p:cNvSpPr/>
          <p:nvPr/>
        </p:nvSpPr>
        <p:spPr>
          <a:xfrm>
            <a:off x="10622226" y="4690533"/>
            <a:ext cx="2226536" cy="588443"/>
          </a:xfrm>
          <a:prstGeom prst="rect">
            <a:avLst/>
          </a:prstGeom>
          <a:solidFill>
            <a:srgbClr val="F39019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 b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400">
                <a:solidFill>
                  <a:srgbClr val="FFFFFF"/>
                </a:solidFill>
              </a:rPr>
              <a:t>  T = 10 (ms)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mediacall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0" fill="hold"/>
                                        <p:tgtEl>
                                          <p:spTgt spid="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150"/>
                </p:tgtEl>
              </p:cMediaNode>
            </p:audio>
            <p:audio isNarration="0">
              <p:cMediaNode mute="0" showWhenStopped="0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15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CCF,&lt;&lt;Left &lt;-&gt;Right &gt;&gt;,tS0,20.000,tE0,30.000,T,0.010,Please Please Me.m4a.png"/>
          <p:cNvPicPr/>
          <p:nvPr/>
        </p:nvPicPr>
        <p:blipFill>
          <a:blip r:embed="rId2">
            <a:extLst/>
          </a:blip>
          <a:srcRect l="4879" t="0" r="4879" b="0"/>
          <a:stretch>
            <a:fillRect/>
          </a:stretch>
        </p:blipFill>
        <p:spPr>
          <a:xfrm>
            <a:off x="86651" y="4352466"/>
            <a:ext cx="6350001" cy="526492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156" name="ICCF,&lt;&lt;Left &lt;-&gt;Right &gt;&gt;,tS0,65.370,tE0,74.970,T,0.010,Emotions Original.m4a.png"/>
          <p:cNvPicPr/>
          <p:nvPr/>
        </p:nvPicPr>
        <p:blipFill>
          <a:blip r:embed="rId3">
            <a:extLst/>
          </a:blip>
          <a:srcRect l="4759" t="0" r="4759" b="0"/>
          <a:stretch>
            <a:fillRect/>
          </a:stretch>
        </p:blipFill>
        <p:spPr>
          <a:xfrm>
            <a:off x="6568149" y="4356667"/>
            <a:ext cx="6350001" cy="525096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157" name="Shape 157"/>
          <p:cNvSpPr/>
          <p:nvPr/>
        </p:nvSpPr>
        <p:spPr>
          <a:xfrm>
            <a:off x="741428" y="3346135"/>
            <a:ext cx="5040446" cy="1149285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 algn="l">
              <a:defRPr sz="1800"/>
            </a:pPr>
            <a:r>
              <a:rPr b="1"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    The Beatles,</a:t>
            </a:r>
            <a:br>
              <a:rPr b="1"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</a:br>
            <a:r>
              <a:rPr b="1"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        </a:t>
            </a:r>
            <a:r>
              <a:rPr b="1" i="1"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“Please Please Me”</a:t>
            </a:r>
          </a:p>
        </p:txBody>
      </p:sp>
      <p:sp>
        <p:nvSpPr>
          <p:cNvPr id="158" name="Shape 158"/>
          <p:cNvSpPr/>
          <p:nvPr/>
        </p:nvSpPr>
        <p:spPr>
          <a:xfrm>
            <a:off x="7222926" y="3346135"/>
            <a:ext cx="5040446" cy="1149285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 algn="l">
              <a:defRPr sz="1800"/>
            </a:pPr>
            <a:r>
              <a:rPr b="1"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    Mariah Carey,</a:t>
            </a:r>
            <a:br>
              <a:rPr b="1"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</a:br>
            <a:r>
              <a:rPr b="1"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                     </a:t>
            </a:r>
            <a:r>
              <a:rPr b="1" i="1"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“Emotions”</a:t>
            </a:r>
          </a:p>
        </p:txBody>
      </p:sp>
      <p:sp>
        <p:nvSpPr>
          <p:cNvPr id="159" name="Shape 159"/>
          <p:cNvSpPr/>
          <p:nvPr>
            <p:ph type="sldNum" sz="quarter" idx="4294967295"/>
          </p:nvPr>
        </p:nvSpPr>
        <p:spPr>
          <a:xfrm>
            <a:off x="0" y="9232900"/>
            <a:ext cx="520899" cy="52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2400"/>
            </a:fld>
          </a:p>
        </p:txBody>
      </p:sp>
      <p:sp>
        <p:nvSpPr>
          <p:cNvPr id="160" name="Shape 160"/>
          <p:cNvSpPr/>
          <p:nvPr>
            <p:ph type="title"/>
          </p:nvPr>
        </p:nvSpPr>
        <p:spPr>
          <a:xfrm>
            <a:off x="256910" y="-103023"/>
            <a:ext cx="12490980" cy="3254045"/>
          </a:xfrm>
          <a:prstGeom prst="rect">
            <a:avLst/>
          </a:prstGeom>
        </p:spPr>
        <p:txBody>
          <a:bodyPr/>
          <a:lstStyle/>
          <a:p>
            <a:pPr lvl="0" defTabSz="457200">
              <a:defRPr sz="1800"/>
            </a:pPr>
            <a:r>
              <a:rPr b="1" sz="4000">
                <a:latin typeface="Helvetica"/>
                <a:ea typeface="Helvetica"/>
                <a:cs typeface="Helvetica"/>
                <a:sym typeface="Helvetica"/>
              </a:rPr>
              <a:t>Traveling Inter-Channel </a:t>
            </a:r>
            <a:br>
              <a:rPr b="1" sz="4000">
                <a:latin typeface="Helvetica"/>
                <a:ea typeface="Helvetica"/>
                <a:cs typeface="Helvetica"/>
                <a:sym typeface="Helvetica"/>
              </a:rPr>
            </a:br>
            <a:r>
              <a:rPr b="1" sz="4000">
                <a:latin typeface="Helvetica"/>
                <a:ea typeface="Helvetica"/>
                <a:cs typeface="Helvetica"/>
                <a:sym typeface="Helvetica"/>
              </a:rPr>
              <a:t>Crosscorrelation Analysis for </a:t>
            </a:r>
            <a:br>
              <a:rPr b="1" sz="3600">
                <a:latin typeface="Helvetica"/>
                <a:ea typeface="Helvetica"/>
                <a:cs typeface="Helvetica"/>
                <a:sym typeface="Helvetica"/>
              </a:rPr>
            </a:br>
            <a:r>
              <a:rPr b="1" i="1" sz="4000">
                <a:latin typeface="Helvetica"/>
                <a:ea typeface="Helvetica"/>
                <a:cs typeface="Helvetica"/>
                <a:sym typeface="Helvetica"/>
              </a:rPr>
              <a:t>“stereo sounds on the</a:t>
            </a:r>
            <a:r>
              <a:rPr b="1" i="1" sz="360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b="1" i="1" sz="5400">
                <a:latin typeface="Helvetica"/>
                <a:ea typeface="Helvetica"/>
                <a:cs typeface="Helvetica"/>
                <a:sym typeface="Helvetica"/>
              </a:rPr>
              <a:t>popular music”</a:t>
            </a:r>
            <a:endParaRPr b="1" i="1" sz="54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i="1" sz="5400">
                <a:solidFill>
                  <a:srgbClr val="C82506"/>
                </a:solidFill>
                <a:latin typeface="Helvetica"/>
                <a:ea typeface="Helvetica"/>
                <a:cs typeface="Helvetica"/>
                <a:sym typeface="Helvetica"/>
              </a:rPr>
              <a:t>(Recorded Contents)</a:t>
            </a:r>
          </a:p>
        </p:txBody>
      </p:sp>
      <p:pic>
        <p:nvPicPr>
          <p:cNvPr id="161" name="Please Please Me 20 30.wav"/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95779" y="2318345"/>
            <a:ext cx="1651001" cy="838201"/>
          </a:xfrm>
          <a:prstGeom prst="rect">
            <a:avLst/>
          </a:prstGeom>
        </p:spPr>
      </p:pic>
      <p:pic>
        <p:nvPicPr>
          <p:cNvPr id="162" name="Emotions Original 65.37 74.97.wav"/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1398580" y="2400895"/>
            <a:ext cx="1651001" cy="838201"/>
          </a:xfrm>
          <a:prstGeom prst="rect">
            <a:avLst/>
          </a:prstGeom>
        </p:spPr>
      </p:pic>
      <p:sp>
        <p:nvSpPr>
          <p:cNvPr id="163" name="Shape 163"/>
          <p:cNvSpPr/>
          <p:nvPr/>
        </p:nvSpPr>
        <p:spPr>
          <a:xfrm>
            <a:off x="4128294" y="4690533"/>
            <a:ext cx="2226535" cy="588443"/>
          </a:xfrm>
          <a:prstGeom prst="rect">
            <a:avLst/>
          </a:prstGeom>
          <a:solidFill>
            <a:srgbClr val="F39019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 b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400">
                <a:solidFill>
                  <a:srgbClr val="FFFFFF"/>
                </a:solidFill>
              </a:rPr>
              <a:t>  T = 10 (ms)</a:t>
            </a:r>
          </a:p>
        </p:txBody>
      </p:sp>
      <p:sp>
        <p:nvSpPr>
          <p:cNvPr id="164" name="Shape 164"/>
          <p:cNvSpPr/>
          <p:nvPr/>
        </p:nvSpPr>
        <p:spPr>
          <a:xfrm>
            <a:off x="10622226" y="4690533"/>
            <a:ext cx="2226536" cy="588443"/>
          </a:xfrm>
          <a:prstGeom prst="rect">
            <a:avLst/>
          </a:prstGeom>
          <a:solidFill>
            <a:srgbClr val="F39019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 b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400">
                <a:solidFill>
                  <a:srgbClr val="FFFFFF"/>
                </a:solidFill>
              </a:rPr>
              <a:t>  T = 10 (ms)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mediacall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0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161"/>
                </p:tgtEl>
              </p:cMediaNode>
            </p:audio>
            <p:audio isNarration="0">
              <p:cMediaNode mute="0" showWhenStopped="0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16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CCF,&lt;&lt;Left &lt;-&gt;Right &gt;&gt;,tS0,59.000,tE0,65.850,T,0.010,Idina LetItGo.m4a.png"/>
          <p:cNvPicPr/>
          <p:nvPr/>
        </p:nvPicPr>
        <p:blipFill>
          <a:blip r:embed="rId2">
            <a:extLst/>
          </a:blip>
          <a:srcRect l="4879" t="0" r="4879" b="0"/>
          <a:stretch>
            <a:fillRect/>
          </a:stretch>
        </p:blipFill>
        <p:spPr>
          <a:xfrm>
            <a:off x="86651" y="4352466"/>
            <a:ext cx="6350001" cy="526492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167" name="ICCF,&lt;&lt;Left &lt;-&gt;Right &gt;&gt;,tS0,30.000,tE0,39.500,T,0.010,Polyrythme.m4a.png"/>
          <p:cNvPicPr/>
          <p:nvPr/>
        </p:nvPicPr>
        <p:blipFill>
          <a:blip r:embed="rId3">
            <a:extLst/>
          </a:blip>
          <a:srcRect l="4759" t="0" r="4759" b="0"/>
          <a:stretch>
            <a:fillRect/>
          </a:stretch>
        </p:blipFill>
        <p:spPr>
          <a:xfrm>
            <a:off x="6568149" y="4356667"/>
            <a:ext cx="6350001" cy="525096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168" name="Shape 168"/>
          <p:cNvSpPr/>
          <p:nvPr/>
        </p:nvSpPr>
        <p:spPr>
          <a:xfrm>
            <a:off x="741428" y="3346135"/>
            <a:ext cx="5040446" cy="1149285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 algn="l">
              <a:defRPr sz="1800"/>
            </a:pPr>
            <a:r>
              <a:rPr b="1"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    Idina Menzel,</a:t>
            </a:r>
            <a:br>
              <a:rPr b="1"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</a:br>
            <a:r>
              <a:rPr b="1"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                       </a:t>
            </a:r>
            <a:r>
              <a:rPr b="1" i="1"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“Let It Go”</a:t>
            </a:r>
          </a:p>
        </p:txBody>
      </p:sp>
      <p:sp>
        <p:nvSpPr>
          <p:cNvPr id="169" name="Shape 169"/>
          <p:cNvSpPr/>
          <p:nvPr/>
        </p:nvSpPr>
        <p:spPr>
          <a:xfrm>
            <a:off x="7222926" y="3346135"/>
            <a:ext cx="5040446" cy="1149285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 algn="l">
              <a:defRPr sz="1800"/>
            </a:pPr>
            <a:r>
              <a:rPr b="1"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    Perfume,</a:t>
            </a:r>
            <a:br>
              <a:rPr b="1"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</a:br>
            <a:r>
              <a:rPr b="1"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                   </a:t>
            </a:r>
            <a:r>
              <a:rPr b="1" i="1"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“Polyrhythm”</a:t>
            </a:r>
          </a:p>
        </p:txBody>
      </p:sp>
      <p:sp>
        <p:nvSpPr>
          <p:cNvPr id="170" name="Shape 170"/>
          <p:cNvSpPr/>
          <p:nvPr>
            <p:ph type="sldNum" sz="quarter" idx="4294967295"/>
          </p:nvPr>
        </p:nvSpPr>
        <p:spPr>
          <a:xfrm>
            <a:off x="0" y="9232900"/>
            <a:ext cx="520899" cy="52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2400"/>
            </a:fld>
          </a:p>
        </p:txBody>
      </p:sp>
      <p:sp>
        <p:nvSpPr>
          <p:cNvPr id="171" name="Shape 171"/>
          <p:cNvSpPr/>
          <p:nvPr>
            <p:ph type="title"/>
          </p:nvPr>
        </p:nvSpPr>
        <p:spPr>
          <a:xfrm>
            <a:off x="256910" y="-103023"/>
            <a:ext cx="12490980" cy="3254045"/>
          </a:xfrm>
          <a:prstGeom prst="rect">
            <a:avLst/>
          </a:prstGeom>
        </p:spPr>
        <p:txBody>
          <a:bodyPr/>
          <a:lstStyle/>
          <a:p>
            <a:pPr lvl="0" defTabSz="457200">
              <a:defRPr sz="1800"/>
            </a:pPr>
            <a:r>
              <a:rPr b="1" sz="4000">
                <a:latin typeface="Helvetica"/>
                <a:ea typeface="Helvetica"/>
                <a:cs typeface="Helvetica"/>
                <a:sym typeface="Helvetica"/>
              </a:rPr>
              <a:t>Traveling Inter-Channel </a:t>
            </a:r>
            <a:br>
              <a:rPr b="1" sz="4000">
                <a:latin typeface="Helvetica"/>
                <a:ea typeface="Helvetica"/>
                <a:cs typeface="Helvetica"/>
                <a:sym typeface="Helvetica"/>
              </a:rPr>
            </a:br>
            <a:r>
              <a:rPr b="1" sz="4000">
                <a:latin typeface="Helvetica"/>
                <a:ea typeface="Helvetica"/>
                <a:cs typeface="Helvetica"/>
                <a:sym typeface="Helvetica"/>
              </a:rPr>
              <a:t>Crosscorrelation Analysis for </a:t>
            </a:r>
            <a:br>
              <a:rPr b="1" sz="3600">
                <a:latin typeface="Helvetica"/>
                <a:ea typeface="Helvetica"/>
                <a:cs typeface="Helvetica"/>
                <a:sym typeface="Helvetica"/>
              </a:rPr>
            </a:br>
            <a:r>
              <a:rPr b="1" i="1" sz="4000">
                <a:latin typeface="Helvetica"/>
                <a:ea typeface="Helvetica"/>
                <a:cs typeface="Helvetica"/>
                <a:sym typeface="Helvetica"/>
              </a:rPr>
              <a:t>“stereo sounds on the</a:t>
            </a:r>
            <a:r>
              <a:rPr b="1" i="1" sz="360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b="1" i="1" sz="5400">
                <a:latin typeface="Helvetica"/>
                <a:ea typeface="Helvetica"/>
                <a:cs typeface="Helvetica"/>
                <a:sym typeface="Helvetica"/>
              </a:rPr>
              <a:t>popular music”</a:t>
            </a:r>
            <a:endParaRPr b="1" i="1" sz="54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i="1" sz="5400">
                <a:solidFill>
                  <a:srgbClr val="C82506"/>
                </a:solidFill>
                <a:latin typeface="Helvetica"/>
                <a:ea typeface="Helvetica"/>
                <a:cs typeface="Helvetica"/>
                <a:sym typeface="Helvetica"/>
              </a:rPr>
              <a:t>(Recorded Contents)</a:t>
            </a:r>
          </a:p>
        </p:txBody>
      </p:sp>
      <p:pic>
        <p:nvPicPr>
          <p:cNvPr id="172" name="Ibina LetItGo 59.00 65.85.wav"/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88449" y="2220251"/>
            <a:ext cx="1651001" cy="838201"/>
          </a:xfrm>
          <a:prstGeom prst="rect">
            <a:avLst/>
          </a:prstGeom>
        </p:spPr>
      </p:pic>
      <p:pic>
        <p:nvPicPr>
          <p:cNvPr id="173" name="Polyrythm 30 39.5.wav"/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1565400" y="2438400"/>
            <a:ext cx="1651001" cy="838200"/>
          </a:xfrm>
          <a:prstGeom prst="rect">
            <a:avLst/>
          </a:prstGeom>
        </p:spPr>
      </p:pic>
      <p:sp>
        <p:nvSpPr>
          <p:cNvPr id="174" name="Shape 174"/>
          <p:cNvSpPr/>
          <p:nvPr/>
        </p:nvSpPr>
        <p:spPr>
          <a:xfrm>
            <a:off x="4128294" y="4690533"/>
            <a:ext cx="2226535" cy="588443"/>
          </a:xfrm>
          <a:prstGeom prst="rect">
            <a:avLst/>
          </a:prstGeom>
          <a:solidFill>
            <a:srgbClr val="F39019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 b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400">
                <a:solidFill>
                  <a:srgbClr val="FFFFFF"/>
                </a:solidFill>
              </a:rPr>
              <a:t>  T = 10 (ms)</a:t>
            </a:r>
          </a:p>
        </p:txBody>
      </p:sp>
      <p:sp>
        <p:nvSpPr>
          <p:cNvPr id="175" name="Shape 175"/>
          <p:cNvSpPr/>
          <p:nvPr/>
        </p:nvSpPr>
        <p:spPr>
          <a:xfrm>
            <a:off x="10622226" y="4690533"/>
            <a:ext cx="2226536" cy="588443"/>
          </a:xfrm>
          <a:prstGeom prst="rect">
            <a:avLst/>
          </a:prstGeom>
          <a:solidFill>
            <a:srgbClr val="F39019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 b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400">
                <a:solidFill>
                  <a:srgbClr val="FFFFFF"/>
                </a:solidFill>
              </a:rPr>
              <a:t>  T = 10 (ms)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mediacall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0" fill="hold"/>
                                        <p:tgtEl>
                                          <p:spTgt spid="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172"/>
                </p:tgtEl>
              </p:cMediaNode>
            </p:audio>
            <p:audio isNarration="0">
              <p:cMediaNode mute="0" showWhenStopped="0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17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type="sldNum" sz="quarter" idx="4294967295"/>
          </p:nvPr>
        </p:nvSpPr>
        <p:spPr>
          <a:xfrm>
            <a:off x="0" y="9232900"/>
            <a:ext cx="520899" cy="52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2400"/>
            </a:fld>
          </a:p>
        </p:txBody>
      </p:sp>
      <p:pic>
        <p:nvPicPr>
          <p:cNvPr id="178" name="Ibina LetItGo 59.00 65.85.wav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06982" y="1492117"/>
            <a:ext cx="1651001" cy="838201"/>
          </a:xfrm>
          <a:prstGeom prst="rect">
            <a:avLst/>
          </a:prstGeom>
        </p:spPr>
      </p:pic>
      <p:grpSp>
        <p:nvGrpSpPr>
          <p:cNvPr id="181" name="Group 181"/>
          <p:cNvGrpSpPr/>
          <p:nvPr/>
        </p:nvGrpSpPr>
        <p:grpSpPr>
          <a:xfrm>
            <a:off x="1435977" y="1175885"/>
            <a:ext cx="5014502" cy="4157632"/>
            <a:chOff x="0" y="0"/>
            <a:chExt cx="5014501" cy="4157631"/>
          </a:xfrm>
        </p:grpSpPr>
        <p:pic>
          <p:nvPicPr>
            <p:cNvPr id="179" name="ICCF,&lt;&lt;Left &lt;-&gt;Right &gt;&gt;,tS0,59.000,tE0,65.850,T,0.010,Idina LetItGo.m4a.png"/>
            <p:cNvPicPr/>
            <p:nvPr/>
          </p:nvPicPr>
          <p:blipFill>
            <a:blip r:embed="rId5">
              <a:extLst/>
            </a:blip>
            <a:srcRect l="4879" t="0" r="4879" b="0"/>
            <a:stretch>
              <a:fillRect/>
            </a:stretch>
          </p:blipFill>
          <p:spPr>
            <a:xfrm>
              <a:off x="0" y="0"/>
              <a:ext cx="5014502" cy="4157632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sx="100000" sy="100000" kx="0" ky="0" algn="b" rotWithShape="0" blurRad="254000" dist="127000" dir="5400000">
                <a:srgbClr val="000000">
                  <a:alpha val="70000"/>
                </a:srgbClr>
              </a:outerShdw>
            </a:effectLst>
          </p:spPr>
        </p:pic>
        <p:sp>
          <p:nvSpPr>
            <p:cNvPr id="180" name="Shape 180"/>
            <p:cNvSpPr/>
            <p:nvPr/>
          </p:nvSpPr>
          <p:spPr>
            <a:xfrm>
              <a:off x="3191626" y="266966"/>
              <a:ext cx="1758262" cy="464685"/>
            </a:xfrm>
            <a:prstGeom prst="rect">
              <a:avLst/>
            </a:prstGeom>
            <a:solidFill>
              <a:srgbClr val="F3901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43305">
                <a:defRPr b="1" sz="2232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b="0" sz="1800">
                  <a:solidFill>
                    <a:srgbClr val="000000"/>
                  </a:solidFill>
                </a:defRPr>
              </a:pPr>
              <a:r>
                <a:rPr b="1" sz="2232">
                  <a:solidFill>
                    <a:srgbClr val="FFFFFF"/>
                  </a:solidFill>
                </a:rPr>
                <a:t>  T = 10 (ms)</a:t>
              </a:r>
            </a:p>
          </p:txBody>
        </p:sp>
      </p:grpSp>
      <p:grpSp>
        <p:nvGrpSpPr>
          <p:cNvPr id="184" name="Group 184"/>
          <p:cNvGrpSpPr/>
          <p:nvPr/>
        </p:nvGrpSpPr>
        <p:grpSpPr>
          <a:xfrm>
            <a:off x="6554321" y="1179202"/>
            <a:ext cx="5014502" cy="4146609"/>
            <a:chOff x="0" y="0"/>
            <a:chExt cx="5014501" cy="4146607"/>
          </a:xfrm>
        </p:grpSpPr>
        <p:pic>
          <p:nvPicPr>
            <p:cNvPr id="182" name="ICCF,&lt;&lt;Left &lt;-&gt;Right &gt;&gt;,tS0,59.000,tE0,65.850,T,0.100,Idina LetItGo.m4a.png"/>
            <p:cNvPicPr/>
            <p:nvPr/>
          </p:nvPicPr>
          <p:blipFill>
            <a:blip r:embed="rId6">
              <a:extLst/>
            </a:blip>
            <a:srcRect l="4759" t="0" r="4759" b="0"/>
            <a:stretch>
              <a:fillRect/>
            </a:stretch>
          </p:blipFill>
          <p:spPr>
            <a:xfrm>
              <a:off x="0" y="0"/>
              <a:ext cx="5014502" cy="4146608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sx="100000" sy="100000" kx="0" ky="0" algn="b" rotWithShape="0" blurRad="254000" dist="127000" dir="5400000">
                <a:srgbClr val="000000">
                  <a:alpha val="70000"/>
                </a:srgbClr>
              </a:outerShdw>
            </a:effectLst>
          </p:spPr>
        </p:pic>
        <p:sp>
          <p:nvSpPr>
            <p:cNvPr id="183" name="Shape 183"/>
            <p:cNvSpPr/>
            <p:nvPr/>
          </p:nvSpPr>
          <p:spPr>
            <a:xfrm>
              <a:off x="3201445" y="263649"/>
              <a:ext cx="1758263" cy="464685"/>
            </a:xfrm>
            <a:prstGeom prst="rect">
              <a:avLst/>
            </a:prstGeom>
            <a:solidFill>
              <a:srgbClr val="F3901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496570">
                <a:defRPr b="1" sz="204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b="0" sz="1800">
                  <a:solidFill>
                    <a:srgbClr val="000000"/>
                  </a:solidFill>
                </a:defRPr>
              </a:pPr>
              <a:r>
                <a:rPr b="1" sz="2040">
                  <a:solidFill>
                    <a:srgbClr val="FFFFFF"/>
                  </a:solidFill>
                </a:rPr>
                <a:t>  T = 100 (ms)</a:t>
              </a:r>
            </a:p>
          </p:txBody>
        </p:sp>
      </p:grpSp>
      <p:grpSp>
        <p:nvGrpSpPr>
          <p:cNvPr id="187" name="Group 187"/>
          <p:cNvGrpSpPr/>
          <p:nvPr/>
        </p:nvGrpSpPr>
        <p:grpSpPr>
          <a:xfrm>
            <a:off x="1435977" y="5381380"/>
            <a:ext cx="5014502" cy="4157632"/>
            <a:chOff x="0" y="0"/>
            <a:chExt cx="5014501" cy="4157631"/>
          </a:xfrm>
        </p:grpSpPr>
        <p:pic>
          <p:nvPicPr>
            <p:cNvPr id="185" name="ICCF,&lt;&lt;Left &lt;-&gt;Right &gt;&gt;,tS0,59.000,tE0,65.850,T,0.500,Idina LetItGo.m4a.png"/>
            <p:cNvPicPr/>
            <p:nvPr/>
          </p:nvPicPr>
          <p:blipFill>
            <a:blip r:embed="rId7">
              <a:extLst/>
            </a:blip>
            <a:srcRect l="4879" t="0" r="4879" b="0"/>
            <a:stretch>
              <a:fillRect/>
            </a:stretch>
          </p:blipFill>
          <p:spPr>
            <a:xfrm>
              <a:off x="0" y="0"/>
              <a:ext cx="5014502" cy="4157632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sx="100000" sy="100000" kx="0" ky="0" algn="b" rotWithShape="0" blurRad="254000" dist="127000" dir="5400000">
                <a:srgbClr val="000000">
                  <a:alpha val="70000"/>
                </a:srgbClr>
              </a:outerShdw>
            </a:effectLst>
          </p:spPr>
        </p:pic>
        <p:sp>
          <p:nvSpPr>
            <p:cNvPr id="186" name="Shape 186"/>
            <p:cNvSpPr/>
            <p:nvPr/>
          </p:nvSpPr>
          <p:spPr>
            <a:xfrm>
              <a:off x="3191626" y="266966"/>
              <a:ext cx="1758262" cy="464685"/>
            </a:xfrm>
            <a:prstGeom prst="rect">
              <a:avLst/>
            </a:prstGeom>
            <a:solidFill>
              <a:srgbClr val="F3901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496570">
                <a:defRPr b="1" sz="204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b="0" sz="1800">
                  <a:solidFill>
                    <a:srgbClr val="000000"/>
                  </a:solidFill>
                </a:defRPr>
              </a:pPr>
              <a:r>
                <a:rPr b="1" sz="2040">
                  <a:solidFill>
                    <a:srgbClr val="FFFFFF"/>
                  </a:solidFill>
                </a:rPr>
                <a:t>  T = 500 (ms)</a:t>
              </a:r>
            </a:p>
          </p:txBody>
        </p:sp>
      </p:grpSp>
      <p:grpSp>
        <p:nvGrpSpPr>
          <p:cNvPr id="190" name="Group 190"/>
          <p:cNvGrpSpPr/>
          <p:nvPr/>
        </p:nvGrpSpPr>
        <p:grpSpPr>
          <a:xfrm>
            <a:off x="6554321" y="5384698"/>
            <a:ext cx="5014502" cy="4146608"/>
            <a:chOff x="0" y="0"/>
            <a:chExt cx="5014501" cy="4146607"/>
          </a:xfrm>
        </p:grpSpPr>
        <p:pic>
          <p:nvPicPr>
            <p:cNvPr id="188" name="ICCF,&lt;&lt;Left &lt;-&gt;Right &gt;&gt;,tS0,59.000,tE0,65.850,T,1.000,Idina LetItGo.m4a.png"/>
            <p:cNvPicPr/>
            <p:nvPr/>
          </p:nvPicPr>
          <p:blipFill>
            <a:blip r:embed="rId8">
              <a:extLst/>
            </a:blip>
            <a:srcRect l="4759" t="0" r="4759" b="0"/>
            <a:stretch>
              <a:fillRect/>
            </a:stretch>
          </p:blipFill>
          <p:spPr>
            <a:xfrm>
              <a:off x="0" y="0"/>
              <a:ext cx="5014502" cy="4146608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sx="100000" sy="100000" kx="0" ky="0" algn="b" rotWithShape="0" blurRad="254000" dist="127000" dir="5400000">
                <a:srgbClr val="000000">
                  <a:alpha val="70000"/>
                </a:srgbClr>
              </a:outerShdw>
            </a:effectLst>
          </p:spPr>
        </p:pic>
        <p:sp>
          <p:nvSpPr>
            <p:cNvPr id="189" name="Shape 189"/>
            <p:cNvSpPr/>
            <p:nvPr/>
          </p:nvSpPr>
          <p:spPr>
            <a:xfrm>
              <a:off x="3201445" y="263649"/>
              <a:ext cx="1758263" cy="464685"/>
            </a:xfrm>
            <a:prstGeom prst="rect">
              <a:avLst/>
            </a:prstGeom>
            <a:solidFill>
              <a:srgbClr val="F3901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455675">
                <a:defRPr b="1" sz="187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b="0" sz="1800">
                  <a:solidFill>
                    <a:srgbClr val="000000"/>
                  </a:solidFill>
                </a:defRPr>
              </a:pPr>
              <a:r>
                <a:rPr b="1" sz="1871">
                  <a:solidFill>
                    <a:srgbClr val="FFFFFF"/>
                  </a:solidFill>
                </a:rPr>
                <a:t>  T = 1000 (ms)</a:t>
              </a:r>
            </a:p>
          </p:txBody>
        </p:sp>
      </p:grpSp>
      <p:sp>
        <p:nvSpPr>
          <p:cNvPr id="191" name="Shape 191"/>
          <p:cNvSpPr/>
          <p:nvPr/>
        </p:nvSpPr>
        <p:spPr>
          <a:xfrm>
            <a:off x="7497828" y="94935"/>
            <a:ext cx="5230946" cy="1147036"/>
          </a:xfrm>
          <a:prstGeom prst="rect">
            <a:avLst/>
          </a:prstGeom>
          <a:blipFill>
            <a:blip r:embed="rId9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 algn="l">
              <a:defRPr sz="1800"/>
            </a:pPr>
            <a:r>
              <a:rPr b="1"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    Idina Menzel,</a:t>
            </a:r>
            <a:br>
              <a:rPr b="1"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</a:br>
            <a:r>
              <a:rPr b="1"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                       </a:t>
            </a:r>
            <a:r>
              <a:rPr b="1" i="1"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“Let It Go”</a:t>
            </a:r>
          </a:p>
        </p:txBody>
      </p:sp>
      <p:sp>
        <p:nvSpPr>
          <p:cNvPr id="192" name="Shape 192"/>
          <p:cNvSpPr/>
          <p:nvPr>
            <p:ph type="title"/>
          </p:nvPr>
        </p:nvSpPr>
        <p:spPr>
          <a:xfrm>
            <a:off x="-435704" y="49377"/>
            <a:ext cx="6692042" cy="1475219"/>
          </a:xfrm>
          <a:prstGeom prst="rect">
            <a:avLst/>
          </a:prstGeom>
        </p:spPr>
        <p:txBody>
          <a:bodyPr/>
          <a:lstStyle/>
          <a:p>
            <a:pPr lvl="0" defTabSz="457200">
              <a:defRPr sz="1800"/>
            </a:pPr>
            <a:r>
              <a:rPr b="1" sz="4000">
                <a:latin typeface="Helvetica"/>
                <a:ea typeface="Helvetica"/>
                <a:cs typeface="Helvetica"/>
                <a:sym typeface="Helvetica"/>
              </a:rPr>
              <a:t>Different Time Scales </a:t>
            </a:r>
            <a:br>
              <a:rPr b="1" sz="4000">
                <a:latin typeface="Helvetica"/>
                <a:ea typeface="Helvetica"/>
                <a:cs typeface="Helvetica"/>
                <a:sym typeface="Helvetica"/>
              </a:rPr>
            </a:br>
            <a:r>
              <a:rPr b="1" sz="4000">
                <a:latin typeface="Helvetica"/>
                <a:ea typeface="Helvetica"/>
                <a:cs typeface="Helvetica"/>
                <a:sym typeface="Helvetica"/>
              </a:rPr>
              <a:t>Comparison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CCF,&lt;&lt;Left &lt;-&gt;Right &gt;&gt;,tS0,0.000,tE0,11.000,T,0.010,MAH00154 audio 30 41.wav.png"/>
          <p:cNvPicPr/>
          <p:nvPr/>
        </p:nvPicPr>
        <p:blipFill>
          <a:blip r:embed="rId2">
            <a:extLst/>
          </a:blip>
          <a:srcRect l="4987" t="0" r="4987" b="0"/>
          <a:stretch>
            <a:fillRect/>
          </a:stretch>
        </p:blipFill>
        <p:spPr>
          <a:xfrm>
            <a:off x="101599" y="4388448"/>
            <a:ext cx="6350001" cy="5277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195" name="Shape 195"/>
          <p:cNvSpPr/>
          <p:nvPr>
            <p:ph type="title"/>
          </p:nvPr>
        </p:nvSpPr>
        <p:spPr>
          <a:xfrm>
            <a:off x="256910" y="-2316"/>
            <a:ext cx="12490980" cy="1590543"/>
          </a:xfrm>
          <a:prstGeom prst="rect">
            <a:avLst/>
          </a:prstGeom>
        </p:spPr>
        <p:txBody>
          <a:bodyPr/>
          <a:lstStyle>
            <a:lvl1pPr defTabSz="457200">
              <a:defRPr b="1" sz="7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/>
            </a:pPr>
            <a:r>
              <a:rPr b="1" sz="7200"/>
              <a:t>Comparison</a:t>
            </a:r>
          </a:p>
        </p:txBody>
      </p:sp>
      <p:sp>
        <p:nvSpPr>
          <p:cNvPr id="196" name="Shape 196"/>
          <p:cNvSpPr/>
          <p:nvPr>
            <p:ph type="body" idx="1"/>
          </p:nvPr>
        </p:nvSpPr>
        <p:spPr>
          <a:xfrm>
            <a:off x="756377" y="3388469"/>
            <a:ext cx="5040445" cy="1149284"/>
          </a:xfrm>
          <a:prstGeom prst="rect">
            <a:avLst/>
          </a:prstGeom>
          <a:blipFill>
            <a:blip r:embed="rId3"/>
          </a:blipFill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/>
          <a:lstStyle/>
          <a:p>
            <a:pPr lvl="0" marL="0" indent="0">
              <a:spcBef>
                <a:spcPts val="0"/>
              </a:spcBef>
              <a:buSzTx/>
              <a:buNone/>
              <a:defRPr sz="1800"/>
            </a:pPr>
            <a:r>
              <a:rPr b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    The </a:t>
            </a:r>
            <a:r>
              <a:rPr b="1" sz="3200">
                <a:solidFill>
                  <a:srgbClr val="F5D328"/>
                </a:solidFill>
                <a:latin typeface="Helvetica"/>
                <a:ea typeface="Helvetica"/>
                <a:cs typeface="Helvetica"/>
                <a:sym typeface="Helvetica"/>
              </a:rPr>
              <a:t>Speaker</a:t>
            </a:r>
            <a:r>
              <a:rPr b="1" sz="3200">
                <a:solidFill>
                  <a:srgbClr val="F5D328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b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is going</a:t>
            </a:r>
            <a:br>
              <a:rPr b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</a:br>
            <a:r>
              <a:rPr b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                around the </a:t>
            </a:r>
            <a:r>
              <a:rPr b="1" sz="3200">
                <a:solidFill>
                  <a:srgbClr val="F39019"/>
                </a:solidFill>
                <a:latin typeface="Helvetica"/>
                <a:ea typeface="Helvetica"/>
                <a:cs typeface="Helvetica"/>
                <a:sym typeface="Helvetica"/>
              </a:rPr>
              <a:t>Listener</a:t>
            </a:r>
          </a:p>
        </p:txBody>
      </p:sp>
      <p:sp>
        <p:nvSpPr>
          <p:cNvPr id="197" name="Shape 197"/>
          <p:cNvSpPr/>
          <p:nvPr/>
        </p:nvSpPr>
        <p:spPr>
          <a:xfrm>
            <a:off x="4143242" y="4732866"/>
            <a:ext cx="2226536" cy="588443"/>
          </a:xfrm>
          <a:prstGeom prst="rect">
            <a:avLst/>
          </a:prstGeom>
          <a:solidFill>
            <a:srgbClr val="F39019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 b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400">
                <a:solidFill>
                  <a:srgbClr val="FFFFFF"/>
                </a:solidFill>
              </a:rPr>
              <a:t>  T = 10 (ms)</a:t>
            </a:r>
          </a:p>
        </p:txBody>
      </p:sp>
      <p:pic>
        <p:nvPicPr>
          <p:cNvPr id="198" name="ICCF,&lt;&lt;Left &lt;-&gt;Right &gt;&gt;,tS0,59.000,tE0,65.850,T,0.010,Idina LetItGo.m4a.png"/>
          <p:cNvPicPr/>
          <p:nvPr/>
        </p:nvPicPr>
        <p:blipFill>
          <a:blip r:embed="rId4">
            <a:extLst/>
          </a:blip>
          <a:srcRect l="4879" t="0" r="4879" b="0"/>
          <a:stretch>
            <a:fillRect/>
          </a:stretch>
        </p:blipFill>
        <p:spPr>
          <a:xfrm>
            <a:off x="6553200" y="4377866"/>
            <a:ext cx="6350001" cy="526492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199" name="Shape 199"/>
          <p:cNvSpPr/>
          <p:nvPr/>
        </p:nvSpPr>
        <p:spPr>
          <a:xfrm>
            <a:off x="7207977" y="3371535"/>
            <a:ext cx="5040446" cy="1149285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 algn="l">
              <a:defRPr sz="1800"/>
            </a:pPr>
            <a:r>
              <a:rPr b="1"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    Idina Menzel,</a:t>
            </a:r>
            <a:br>
              <a:rPr b="1"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</a:br>
            <a:r>
              <a:rPr b="1"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                       </a:t>
            </a:r>
            <a:r>
              <a:rPr b="1" i="1"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“Let It Go”</a:t>
            </a:r>
          </a:p>
        </p:txBody>
      </p:sp>
      <p:sp>
        <p:nvSpPr>
          <p:cNvPr id="200" name="Shape 200"/>
          <p:cNvSpPr/>
          <p:nvPr/>
        </p:nvSpPr>
        <p:spPr>
          <a:xfrm>
            <a:off x="10594843" y="4715933"/>
            <a:ext cx="2226536" cy="588443"/>
          </a:xfrm>
          <a:prstGeom prst="rect">
            <a:avLst/>
          </a:prstGeom>
          <a:solidFill>
            <a:srgbClr val="F39019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 b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400">
                <a:solidFill>
                  <a:srgbClr val="FFFFFF"/>
                </a:solidFill>
              </a:rPr>
              <a:t>  T = 10 (ms)</a:t>
            </a:r>
          </a:p>
        </p:txBody>
      </p:sp>
      <p:sp>
        <p:nvSpPr>
          <p:cNvPr id="201" name="Shape 201"/>
          <p:cNvSpPr/>
          <p:nvPr/>
        </p:nvSpPr>
        <p:spPr>
          <a:xfrm>
            <a:off x="7017817" y="1482774"/>
            <a:ext cx="5420768" cy="1799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 defTabSz="457200">
              <a:spcBef>
                <a:spcPts val="2400"/>
              </a:spcBef>
              <a:defRPr sz="1800"/>
            </a:pPr>
            <a:r>
              <a:rPr b="1" i="1" sz="400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  <a:t>“virtual sound-field</a:t>
            </a:r>
            <a:br>
              <a:rPr b="1" i="1" sz="400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1" sz="400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  <a:t>presented by </a:t>
            </a:r>
            <a:br>
              <a:rPr b="1" i="1" sz="400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1" sz="400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  <a:t>the recorded content”</a:t>
            </a:r>
          </a:p>
        </p:txBody>
      </p:sp>
      <p:sp>
        <p:nvSpPr>
          <p:cNvPr id="202" name="Shape 202"/>
          <p:cNvSpPr/>
          <p:nvPr/>
        </p:nvSpPr>
        <p:spPr>
          <a:xfrm>
            <a:off x="1130770" y="1768524"/>
            <a:ext cx="4291659" cy="1227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 defTabSz="457200">
              <a:spcBef>
                <a:spcPts val="2400"/>
              </a:spcBef>
              <a:defRPr sz="1800"/>
            </a:pPr>
            <a:r>
              <a:rPr b="1" i="1" sz="400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  <a:t>“real sound-field </a:t>
            </a:r>
            <a:br>
              <a:rPr b="1" i="1" sz="400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1" sz="400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  <a:t>to be heard”</a:t>
            </a:r>
            <a:r>
              <a:rPr b="1" i="1" sz="4000"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203" name="Shape 203"/>
          <p:cNvSpPr/>
          <p:nvPr>
            <p:ph type="sldNum" sz="quarter" idx="4294967295"/>
          </p:nvPr>
        </p:nvSpPr>
        <p:spPr>
          <a:xfrm>
            <a:off x="0" y="9232900"/>
            <a:ext cx="520899" cy="52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2400"/>
            </a:fld>
          </a:p>
        </p:txBody>
      </p:sp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type="title"/>
          </p:nvPr>
        </p:nvSpPr>
        <p:spPr>
          <a:xfrm>
            <a:off x="952500" y="1016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/>
            </a:pPr>
            <a:r>
              <a:rPr b="1" sz="8000"/>
              <a:t>Remarks</a:t>
            </a:r>
          </a:p>
        </p:txBody>
      </p:sp>
      <p:sp>
        <p:nvSpPr>
          <p:cNvPr id="206" name="Shape 206"/>
          <p:cNvSpPr/>
          <p:nvPr>
            <p:ph type="body" idx="1"/>
          </p:nvPr>
        </p:nvSpPr>
        <p:spPr>
          <a:xfrm>
            <a:off x="844947" y="1632743"/>
            <a:ext cx="11314907" cy="7529514"/>
          </a:xfrm>
          <a:prstGeom prst="rect">
            <a:avLst/>
          </a:prstGeom>
        </p:spPr>
        <p:txBody>
          <a:bodyPr/>
          <a:lstStyle/>
          <a:p>
            <a:pPr lvl="0" marL="444500" indent="-444500" defTabSz="457200">
              <a:spcBef>
                <a:spcPts val="2400"/>
              </a:spcBef>
              <a:defRPr sz="1800"/>
            </a:pPr>
            <a:r>
              <a:rPr sz="60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1" i="1" sz="5800">
                <a:latin typeface="Arial"/>
                <a:ea typeface="Arial"/>
                <a:cs typeface="Arial"/>
                <a:sym typeface="Arial"/>
              </a:rPr>
              <a:t>Listening to </a:t>
            </a:r>
            <a:br>
              <a:rPr b="1" i="1" sz="5800">
                <a:latin typeface="Arial"/>
                <a:ea typeface="Arial"/>
                <a:cs typeface="Arial"/>
                <a:sym typeface="Arial"/>
              </a:rPr>
            </a:br>
            <a:r>
              <a:rPr b="1" i="1" sz="5800">
                <a:latin typeface="Arial"/>
                <a:ea typeface="Arial"/>
                <a:cs typeface="Arial"/>
                <a:sym typeface="Arial"/>
              </a:rPr>
              <a:t>environmental sounds </a:t>
            </a:r>
            <a:br>
              <a:rPr b="1" i="1" sz="5800">
                <a:latin typeface="Arial"/>
                <a:ea typeface="Arial"/>
                <a:cs typeface="Arial"/>
                <a:sym typeface="Arial"/>
              </a:rPr>
            </a:br>
            <a:r>
              <a:rPr b="1" i="1" sz="5800">
                <a:latin typeface="Arial"/>
                <a:ea typeface="Arial"/>
                <a:cs typeface="Arial"/>
                <a:sym typeface="Arial"/>
              </a:rPr>
              <a:t>and recorded sound contents are </a:t>
            </a:r>
            <a:r>
              <a:rPr b="1" i="1" sz="580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  <a:t>very different</a:t>
            </a:r>
            <a:r>
              <a:rPr b="1" i="1" sz="5800">
                <a:latin typeface="Arial"/>
                <a:ea typeface="Arial"/>
                <a:cs typeface="Arial"/>
                <a:sym typeface="Arial"/>
              </a:rPr>
              <a:t> </a:t>
            </a:r>
            <a:br>
              <a:rPr b="1" i="1" sz="5800">
                <a:latin typeface="Arial"/>
                <a:ea typeface="Arial"/>
                <a:cs typeface="Arial"/>
                <a:sym typeface="Arial"/>
              </a:rPr>
            </a:br>
            <a:r>
              <a:rPr i="1" sz="5000">
                <a:latin typeface="Arial"/>
                <a:ea typeface="Arial"/>
                <a:cs typeface="Arial"/>
                <a:sym typeface="Arial"/>
              </a:rPr>
              <a:t>qualitatively and quantitatively.</a:t>
            </a:r>
            <a:endParaRPr i="1" sz="5000">
              <a:latin typeface="Arial"/>
              <a:ea typeface="Arial"/>
              <a:cs typeface="Arial"/>
              <a:sym typeface="Arial"/>
            </a:endParaRPr>
          </a:p>
          <a:p>
            <a:pPr lvl="0" marL="265778" indent="-265778" defTabSz="457200">
              <a:spcBef>
                <a:spcPts val="2400"/>
              </a:spcBef>
              <a:defRPr sz="1800"/>
            </a:pPr>
            <a:r>
              <a:rPr sz="60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1" i="1" sz="600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  <a:t>Ambulation with mobile audio headset</a:t>
            </a:r>
            <a:r>
              <a:rPr b="1" i="1" sz="520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1" sz="480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  <a:t>is quite dangerous.</a:t>
            </a:r>
          </a:p>
        </p:txBody>
      </p:sp>
      <p:sp>
        <p:nvSpPr>
          <p:cNvPr id="207" name="Shape 207"/>
          <p:cNvSpPr/>
          <p:nvPr>
            <p:ph type="sldNum" sz="quarter" idx="4294967295"/>
          </p:nvPr>
        </p:nvSpPr>
        <p:spPr>
          <a:xfrm>
            <a:off x="-12800" y="9235016"/>
            <a:ext cx="520900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2400"/>
            </a:fld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type="title"/>
          </p:nvPr>
        </p:nvSpPr>
        <p:spPr>
          <a:xfrm>
            <a:off x="952500" y="21166"/>
            <a:ext cx="11099800" cy="2594175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/>
            </a:pPr>
            <a:r>
              <a:rPr b="1" sz="8000"/>
              <a:t>Binaural Headphones</a:t>
            </a:r>
          </a:p>
        </p:txBody>
      </p:sp>
      <p:sp>
        <p:nvSpPr>
          <p:cNvPr id="38" name="Shape 38"/>
          <p:cNvSpPr/>
          <p:nvPr>
            <p:ph type="body" idx="1"/>
          </p:nvPr>
        </p:nvSpPr>
        <p:spPr>
          <a:xfrm>
            <a:off x="952500" y="7489438"/>
            <a:ext cx="11099800" cy="156223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b="1" sz="7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/>
            </a:pPr>
            <a:r>
              <a:rPr b="1" sz="7200"/>
              <a:t>And their risks.</a:t>
            </a:r>
          </a:p>
        </p:txBody>
      </p:sp>
      <p:pic>
        <p:nvPicPr>
          <p:cNvPr id="39" name="bose_headphon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2400" y="2336800"/>
            <a:ext cx="7620000" cy="5080000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Shape 40"/>
          <p:cNvSpPr/>
          <p:nvPr>
            <p:ph type="sldNum" sz="quarter" idx="4294967295"/>
          </p:nvPr>
        </p:nvSpPr>
        <p:spPr>
          <a:xfrm>
            <a:off x="-42" y="9300633"/>
            <a:ext cx="28381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b="1"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/>
            </a:pPr>
            <a:fld id="{86CB4B4D-7CA3-9044-876B-883B54F8677D}" type="slidenum">
              <a:rPr b="1" sz="2400"/>
            </a:fld>
          </a:p>
        </p:txBody>
      </p:sp>
      <p:sp>
        <p:nvSpPr>
          <p:cNvPr id="41" name="Shape 41"/>
          <p:cNvSpPr/>
          <p:nvPr/>
        </p:nvSpPr>
        <p:spPr>
          <a:xfrm>
            <a:off x="265985" y="9124309"/>
            <a:ext cx="12472830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defRPr sz="2200"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pPr lvl="0">
              <a:defRPr sz="1800"/>
            </a:pPr>
            <a:r>
              <a:rPr sz="2200"/>
              <a:t>http://wired.jp/2010/09/17/ボーズ、新構造イヤーチップ採用のiphone用ヘッドセ/</a:t>
            </a:r>
          </a:p>
        </p:txBody>
      </p:sp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>
            <p:ph type="sldNum" sz="quarter" idx="4294967295"/>
          </p:nvPr>
        </p:nvSpPr>
        <p:spPr>
          <a:xfrm>
            <a:off x="-12800" y="9235016"/>
            <a:ext cx="520900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2400"/>
            </a:fld>
          </a:p>
        </p:txBody>
      </p:sp>
      <p:sp>
        <p:nvSpPr>
          <p:cNvPr id="210" name="Shape 210"/>
          <p:cNvSpPr/>
          <p:nvPr>
            <p:ph type="body" idx="1"/>
          </p:nvPr>
        </p:nvSpPr>
        <p:spPr>
          <a:xfrm>
            <a:off x="844947" y="1340643"/>
            <a:ext cx="11314907" cy="7529514"/>
          </a:xfrm>
          <a:prstGeom prst="rect">
            <a:avLst/>
          </a:prstGeom>
        </p:spPr>
        <p:txBody>
          <a:bodyPr/>
          <a:lstStyle/>
          <a:p>
            <a:pPr lvl="0" marL="382269" indent="-382269" defTabSz="457200">
              <a:spcBef>
                <a:spcPts val="4800"/>
              </a:spcBef>
              <a:defRPr sz="1800"/>
            </a:pPr>
            <a:r>
              <a:rPr sz="43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1" i="1" sz="4300">
                <a:latin typeface="Arial"/>
                <a:ea typeface="Arial"/>
                <a:cs typeface="Arial"/>
                <a:sym typeface="Arial"/>
              </a:rPr>
              <a:t>Qualitative and quantitative analyses </a:t>
            </a:r>
            <a:br>
              <a:rPr b="1" i="1" sz="4300">
                <a:latin typeface="Arial"/>
                <a:ea typeface="Arial"/>
                <a:cs typeface="Arial"/>
                <a:sym typeface="Arial"/>
              </a:rPr>
            </a:br>
            <a:r>
              <a:rPr b="1" i="1" sz="4300">
                <a:latin typeface="Arial"/>
                <a:ea typeface="Arial"/>
                <a:cs typeface="Arial"/>
                <a:sym typeface="Arial"/>
              </a:rPr>
              <a:t>of </a:t>
            </a:r>
            <a:r>
              <a:rPr b="1" i="1" sz="600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  <a:t>human auditory organ </a:t>
            </a:r>
            <a:br>
              <a:rPr b="1" i="1" sz="600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1" sz="600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  <a:t>for cognition </a:t>
            </a:r>
            <a:r>
              <a:rPr i="1" sz="5000">
                <a:latin typeface="Arial"/>
                <a:ea typeface="Arial"/>
                <a:cs typeface="Arial"/>
                <a:sym typeface="Arial"/>
              </a:rPr>
              <a:t>are necessary.</a:t>
            </a:r>
            <a:endParaRPr b="1" i="1" sz="5000">
              <a:solidFill>
                <a:srgbClr val="C82506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marL="444499" indent="-444499" defTabSz="457200">
              <a:spcBef>
                <a:spcPts val="2400"/>
              </a:spcBef>
              <a:defRPr sz="1800"/>
            </a:pPr>
            <a:r>
              <a:rPr sz="50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1" i="1" sz="600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  <a:t>Ears</a:t>
            </a:r>
            <a:r>
              <a:rPr i="1" sz="5000">
                <a:latin typeface="Arial"/>
                <a:ea typeface="Arial"/>
                <a:cs typeface="Arial"/>
                <a:sym typeface="Arial"/>
              </a:rPr>
              <a:t> are not only for hearing, </a:t>
            </a:r>
            <a:br>
              <a:rPr i="1" sz="5000">
                <a:latin typeface="Arial"/>
                <a:ea typeface="Arial"/>
                <a:cs typeface="Arial"/>
                <a:sym typeface="Arial"/>
              </a:rPr>
            </a:br>
            <a:r>
              <a:rPr i="1" sz="5000">
                <a:latin typeface="Arial"/>
                <a:ea typeface="Arial"/>
                <a:cs typeface="Arial"/>
                <a:sym typeface="Arial"/>
              </a:rPr>
              <a:t>but also for comprehending </a:t>
            </a:r>
            <a:br>
              <a:rPr i="1" sz="5000">
                <a:latin typeface="Arial"/>
                <a:ea typeface="Arial"/>
                <a:cs typeface="Arial"/>
                <a:sym typeface="Arial"/>
              </a:rPr>
            </a:br>
            <a:r>
              <a:rPr i="1" sz="5000">
                <a:latin typeface="Arial"/>
                <a:ea typeface="Arial"/>
                <a:cs typeface="Arial"/>
                <a:sym typeface="Arial"/>
              </a:rPr>
              <a:t>our daily living world with </a:t>
            </a:r>
            <a:br>
              <a:rPr i="1" sz="5000">
                <a:latin typeface="Arial"/>
                <a:ea typeface="Arial"/>
                <a:cs typeface="Arial"/>
                <a:sym typeface="Arial"/>
              </a:rPr>
            </a:br>
            <a:r>
              <a:rPr b="1" i="1" sz="600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  <a:t>vestibular sensations.</a:t>
            </a:r>
          </a:p>
        </p:txBody>
      </p:sp>
      <p:sp>
        <p:nvSpPr>
          <p:cNvPr id="211" name="Shape 211"/>
          <p:cNvSpPr/>
          <p:nvPr>
            <p:ph type="title"/>
          </p:nvPr>
        </p:nvSpPr>
        <p:spPr>
          <a:xfrm>
            <a:off x="952500" y="1016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/>
            </a:pPr>
            <a:r>
              <a:rPr b="1" sz="8000"/>
              <a:t>Remarks</a:t>
            </a:r>
          </a:p>
        </p:txBody>
      </p:sp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type="title"/>
          </p:nvPr>
        </p:nvSpPr>
        <p:spPr>
          <a:xfrm>
            <a:off x="952500" y="1416148"/>
            <a:ext cx="11099800" cy="2159001"/>
          </a:xfrm>
          <a:prstGeom prst="rect">
            <a:avLst/>
          </a:prstGeom>
        </p:spPr>
        <p:txBody>
          <a:bodyPr/>
          <a:lstStyle/>
          <a:p>
            <a:pPr lvl="0" defTabSz="490727">
              <a:defRPr sz="1800"/>
            </a:pPr>
            <a:r>
              <a:rPr b="1" sz="6719">
                <a:latin typeface="Helvetica"/>
                <a:ea typeface="Helvetica"/>
                <a:cs typeface="Helvetica"/>
                <a:sym typeface="Helvetica"/>
              </a:rPr>
              <a:t>New regulations </a:t>
            </a:r>
            <a:br>
              <a:rPr b="1" sz="6719">
                <a:latin typeface="Helvetica"/>
                <a:ea typeface="Helvetica"/>
                <a:cs typeface="Helvetica"/>
                <a:sym typeface="Helvetica"/>
              </a:rPr>
            </a:br>
            <a:r>
              <a:rPr b="1" sz="6719">
                <a:latin typeface="Helvetica"/>
                <a:ea typeface="Helvetica"/>
                <a:cs typeface="Helvetica"/>
                <a:sym typeface="Helvetica"/>
              </a:rPr>
              <a:t>for mobile listening</a:t>
            </a:r>
          </a:p>
        </p:txBody>
      </p:sp>
      <p:sp>
        <p:nvSpPr>
          <p:cNvPr id="214" name="Shape 214"/>
          <p:cNvSpPr/>
          <p:nvPr>
            <p:ph type="body" idx="1"/>
          </p:nvPr>
        </p:nvSpPr>
        <p:spPr>
          <a:xfrm>
            <a:off x="952499" y="3725531"/>
            <a:ext cx="11099802" cy="5864755"/>
          </a:xfrm>
          <a:prstGeom prst="rect">
            <a:avLst/>
          </a:prstGeom>
        </p:spPr>
        <p:txBody>
          <a:bodyPr anchor="t"/>
          <a:lstStyle/>
          <a:p>
            <a:pPr lvl="0" defTabSz="457200">
              <a:spcBef>
                <a:spcPts val="2400"/>
              </a:spcBef>
              <a:defRPr sz="1800"/>
            </a:pPr>
            <a:r>
              <a:rPr sz="36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1" i="1" sz="4200">
                <a:latin typeface="Arial"/>
                <a:ea typeface="Arial"/>
                <a:cs typeface="Arial"/>
                <a:sym typeface="Arial"/>
              </a:rPr>
              <a:t>Laws and regulations </a:t>
            </a:r>
            <a:r>
              <a:rPr i="1" sz="4200">
                <a:latin typeface="Arial"/>
                <a:ea typeface="Arial"/>
                <a:cs typeface="Arial"/>
                <a:sym typeface="Arial"/>
              </a:rPr>
              <a:t>or </a:t>
            </a:r>
            <a:r>
              <a:rPr b="1" i="1" sz="4200">
                <a:latin typeface="Arial"/>
                <a:ea typeface="Arial"/>
                <a:cs typeface="Arial"/>
                <a:sym typeface="Arial"/>
              </a:rPr>
              <a:t>Self‐imposed controls</a:t>
            </a:r>
            <a:r>
              <a:rPr b="1" i="1" sz="36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1" sz="500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  <a:t>to prohibit the fatal use </a:t>
            </a:r>
            <a:br>
              <a:rPr b="1" i="1" sz="500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1" sz="500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  <a:t>of mobile listening devices.</a:t>
            </a:r>
            <a:endParaRPr b="1" i="1" sz="3800">
              <a:solidFill>
                <a:srgbClr val="C82506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marL="518583" indent="-518583" defTabSz="457200">
              <a:spcBef>
                <a:spcPts val="2400"/>
              </a:spcBef>
              <a:defRPr sz="1800"/>
            </a:pPr>
            <a:r>
              <a:rPr b="1" i="1" sz="4200">
                <a:latin typeface="Arial"/>
                <a:ea typeface="Arial"/>
                <a:cs typeface="Arial"/>
                <a:sym typeface="Arial"/>
              </a:rPr>
              <a:t>  Measurement Indexes by </a:t>
            </a:r>
            <a:r>
              <a:rPr b="1" i="1" sz="500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  <a:t>different Places, Climates, Time Periods, Situations and Conditions</a:t>
            </a:r>
            <a:r>
              <a:rPr i="1" sz="5000">
                <a:latin typeface="Arial"/>
                <a:ea typeface="Arial"/>
                <a:cs typeface="Arial"/>
                <a:sym typeface="Arial"/>
              </a:rPr>
              <a:t> </a:t>
            </a:r>
            <a:br>
              <a:rPr i="1" sz="3600">
                <a:latin typeface="Arial"/>
                <a:ea typeface="Arial"/>
                <a:cs typeface="Arial"/>
                <a:sym typeface="Arial"/>
              </a:rPr>
            </a:br>
            <a:r>
              <a:rPr b="1" i="1" sz="4200">
                <a:latin typeface="Arial"/>
                <a:ea typeface="Arial"/>
                <a:cs typeface="Arial"/>
                <a:sym typeface="Arial"/>
              </a:rPr>
              <a:t>in ambulation etc. should be developed.</a:t>
            </a:r>
          </a:p>
        </p:txBody>
      </p:sp>
      <p:sp>
        <p:nvSpPr>
          <p:cNvPr id="215" name="Shape 215"/>
          <p:cNvSpPr/>
          <p:nvPr/>
        </p:nvSpPr>
        <p:spPr>
          <a:xfrm>
            <a:off x="467597" y="427566"/>
            <a:ext cx="6602852" cy="838201"/>
          </a:xfrm>
          <a:prstGeom prst="rect">
            <a:avLst/>
          </a:prstGeom>
          <a:gradFill>
            <a:gsLst>
              <a:gs pos="0">
                <a:srgbClr val="F5D328"/>
              </a:gs>
              <a:gs pos="100000">
                <a:srgbClr val="924607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L="203200">
              <a:spcBef>
                <a:spcPts val="1200"/>
              </a:spcBef>
              <a:buSzPct val="75000"/>
              <a:buChar char="•"/>
              <a:defRPr b="1" i="1" sz="4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i="0" sz="1800">
                <a:solidFill>
                  <a:srgbClr val="000000"/>
                </a:solidFill>
              </a:defRPr>
            </a:pPr>
            <a:r>
              <a:rPr b="1" i="1" sz="4800">
                <a:solidFill>
                  <a:srgbClr val="FFFFFF"/>
                </a:solidFill>
              </a:rPr>
              <a:t>Countermeasure  1</a:t>
            </a:r>
          </a:p>
        </p:txBody>
      </p:sp>
      <p:sp>
        <p:nvSpPr>
          <p:cNvPr id="216" name="Shape 216"/>
          <p:cNvSpPr/>
          <p:nvPr>
            <p:ph type="sldNum" sz="quarter" idx="4294967295"/>
          </p:nvPr>
        </p:nvSpPr>
        <p:spPr>
          <a:xfrm>
            <a:off x="0" y="9232900"/>
            <a:ext cx="520899" cy="52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2400"/>
            </a:fld>
          </a:p>
        </p:txBody>
      </p:sp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>
            <p:ph type="title"/>
          </p:nvPr>
        </p:nvSpPr>
        <p:spPr>
          <a:xfrm>
            <a:off x="952500" y="1375022"/>
            <a:ext cx="11099800" cy="2159001"/>
          </a:xfrm>
          <a:prstGeom prst="rect">
            <a:avLst/>
          </a:prstGeom>
        </p:spPr>
        <p:txBody>
          <a:bodyPr/>
          <a:lstStyle>
            <a:lvl1pPr defTabSz="490727">
              <a:defRPr b="1" sz="6719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/>
            </a:pPr>
            <a:r>
              <a:rPr b="1" sz="6719"/>
              <a:t>The Importance of Ambient Listening</a:t>
            </a:r>
          </a:p>
        </p:txBody>
      </p:sp>
      <p:sp>
        <p:nvSpPr>
          <p:cNvPr id="219" name="Shape 219"/>
          <p:cNvSpPr/>
          <p:nvPr>
            <p:ph type="body" idx="1"/>
          </p:nvPr>
        </p:nvSpPr>
        <p:spPr>
          <a:xfrm>
            <a:off x="1567954" y="3643279"/>
            <a:ext cx="9868893" cy="5623935"/>
          </a:xfrm>
          <a:prstGeom prst="rect">
            <a:avLst/>
          </a:prstGeom>
        </p:spPr>
        <p:txBody>
          <a:bodyPr/>
          <a:lstStyle/>
          <a:p>
            <a:pPr lvl="0" marL="548216" indent="-548216" defTabSz="338327">
              <a:spcBef>
                <a:spcPts val="1700"/>
              </a:spcBef>
              <a:defRPr sz="1800"/>
            </a:pPr>
            <a:r>
              <a:rPr b="1" sz="4440">
                <a:latin typeface="Helvetica"/>
                <a:ea typeface="Helvetica"/>
                <a:cs typeface="Helvetica"/>
                <a:sym typeface="Helvetica"/>
              </a:rPr>
              <a:t>  </a:t>
            </a:r>
            <a:r>
              <a:rPr i="1" sz="4440">
                <a:latin typeface="Arial"/>
                <a:ea typeface="Arial"/>
                <a:cs typeface="Arial"/>
                <a:sym typeface="Arial"/>
              </a:rPr>
              <a:t>Human beings sense perception </a:t>
            </a:r>
            <a:br>
              <a:rPr i="1" sz="4440">
                <a:latin typeface="Arial"/>
                <a:ea typeface="Arial"/>
                <a:cs typeface="Arial"/>
                <a:sym typeface="Arial"/>
              </a:rPr>
            </a:br>
            <a:r>
              <a:rPr i="1" sz="4440">
                <a:latin typeface="Arial"/>
                <a:ea typeface="Arial"/>
                <a:cs typeface="Arial"/>
                <a:sym typeface="Arial"/>
              </a:rPr>
              <a:t>of space with auditory organs.</a:t>
            </a:r>
            <a:br>
              <a:rPr i="1" sz="4440">
                <a:latin typeface="Arial"/>
                <a:ea typeface="Arial"/>
                <a:cs typeface="Arial"/>
                <a:sym typeface="Arial"/>
              </a:rPr>
            </a:br>
            <a:r>
              <a:rPr i="1" sz="444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1" i="1" sz="4440">
                <a:latin typeface="Arial"/>
                <a:ea typeface="Arial"/>
                <a:cs typeface="Arial"/>
                <a:sym typeface="Arial"/>
              </a:rPr>
              <a:t>The separation between </a:t>
            </a:r>
            <a:br>
              <a:rPr b="1" i="1" sz="4440">
                <a:latin typeface="Arial"/>
                <a:ea typeface="Arial"/>
                <a:cs typeface="Arial"/>
                <a:sym typeface="Arial"/>
              </a:rPr>
            </a:br>
            <a:r>
              <a:rPr b="1" i="1" sz="518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  <a:t>“virtual sound-field”</a:t>
            </a:r>
            <a:r>
              <a:rPr i="1" sz="5180">
                <a:latin typeface="Arial"/>
                <a:ea typeface="Arial"/>
                <a:cs typeface="Arial"/>
                <a:sym typeface="Arial"/>
              </a:rPr>
              <a:t> </a:t>
            </a:r>
            <a:br>
              <a:rPr i="1" sz="4440">
                <a:latin typeface="Arial"/>
                <a:ea typeface="Arial"/>
                <a:cs typeface="Arial"/>
                <a:sym typeface="Arial"/>
              </a:rPr>
            </a:br>
            <a:r>
              <a:rPr i="1" sz="4440">
                <a:latin typeface="Arial"/>
                <a:ea typeface="Arial"/>
                <a:cs typeface="Arial"/>
                <a:sym typeface="Arial"/>
              </a:rPr>
              <a:t>         (e.g. recorded sound contents) </a:t>
            </a:r>
            <a:br>
              <a:rPr i="1" sz="4440">
                <a:latin typeface="Arial"/>
                <a:ea typeface="Arial"/>
                <a:cs typeface="Arial"/>
                <a:sym typeface="Arial"/>
              </a:rPr>
            </a:br>
            <a:r>
              <a:rPr i="1" sz="4440"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b="1" i="1" sz="518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  <a:t>“real sound-field”</a:t>
            </a:r>
            <a:r>
              <a:rPr b="1" i="1" sz="5180">
                <a:latin typeface="Arial"/>
                <a:ea typeface="Arial"/>
                <a:cs typeface="Arial"/>
                <a:sym typeface="Arial"/>
              </a:rPr>
              <a:t> </a:t>
            </a:r>
            <a:br>
              <a:rPr b="1" i="1" sz="5180">
                <a:latin typeface="Arial"/>
                <a:ea typeface="Arial"/>
                <a:cs typeface="Arial"/>
                <a:sym typeface="Arial"/>
              </a:rPr>
            </a:br>
            <a:r>
              <a:rPr b="1" i="1" sz="4440">
                <a:latin typeface="Arial"/>
                <a:ea typeface="Arial"/>
                <a:cs typeface="Arial"/>
                <a:sym typeface="Arial"/>
              </a:rPr>
              <a:t>         </a:t>
            </a:r>
            <a:r>
              <a:rPr i="1" sz="4440">
                <a:latin typeface="Arial"/>
                <a:ea typeface="Arial"/>
                <a:cs typeface="Arial"/>
                <a:sym typeface="Arial"/>
              </a:rPr>
              <a:t>(e.g. daily-life environment) </a:t>
            </a:r>
            <a:br>
              <a:rPr i="1" sz="4440">
                <a:latin typeface="Arial"/>
                <a:ea typeface="Arial"/>
                <a:cs typeface="Arial"/>
                <a:sym typeface="Arial"/>
              </a:rPr>
            </a:br>
            <a:r>
              <a:rPr b="1" i="1" sz="4440">
                <a:latin typeface="Arial"/>
                <a:ea typeface="Arial"/>
                <a:cs typeface="Arial"/>
                <a:sym typeface="Arial"/>
              </a:rPr>
              <a:t>could easily cause accidents.</a:t>
            </a:r>
          </a:p>
        </p:txBody>
      </p:sp>
      <p:sp>
        <p:nvSpPr>
          <p:cNvPr id="220" name="Shape 220"/>
          <p:cNvSpPr/>
          <p:nvPr/>
        </p:nvSpPr>
        <p:spPr>
          <a:xfrm>
            <a:off x="467597" y="427566"/>
            <a:ext cx="6602852" cy="838201"/>
          </a:xfrm>
          <a:prstGeom prst="rect">
            <a:avLst/>
          </a:prstGeom>
          <a:gradFill>
            <a:gsLst>
              <a:gs pos="0">
                <a:srgbClr val="F5D328"/>
              </a:gs>
              <a:gs pos="100000">
                <a:srgbClr val="924607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L="203200">
              <a:spcBef>
                <a:spcPts val="1200"/>
              </a:spcBef>
              <a:buSzPct val="75000"/>
              <a:buChar char="•"/>
              <a:defRPr b="1" i="1" sz="4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i="0" sz="1800">
                <a:solidFill>
                  <a:srgbClr val="000000"/>
                </a:solidFill>
              </a:defRPr>
            </a:pPr>
            <a:r>
              <a:rPr b="1" i="1" sz="4800">
                <a:solidFill>
                  <a:srgbClr val="FFFFFF"/>
                </a:solidFill>
              </a:rPr>
              <a:t>Countermeasure  2</a:t>
            </a:r>
          </a:p>
        </p:txBody>
      </p:sp>
      <p:sp>
        <p:nvSpPr>
          <p:cNvPr id="221" name="Shape 221"/>
          <p:cNvSpPr/>
          <p:nvPr>
            <p:ph type="sldNum" sz="quarter" idx="4294967295"/>
          </p:nvPr>
        </p:nvSpPr>
        <p:spPr>
          <a:xfrm>
            <a:off x="0" y="9232900"/>
            <a:ext cx="520899" cy="52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2400"/>
            </a:fld>
          </a:p>
        </p:txBody>
      </p:sp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>
            <p:ph type="title"/>
          </p:nvPr>
        </p:nvSpPr>
        <p:spPr>
          <a:xfrm>
            <a:off x="952500" y="1375022"/>
            <a:ext cx="11099800" cy="2159001"/>
          </a:xfrm>
          <a:prstGeom prst="rect">
            <a:avLst/>
          </a:prstGeom>
        </p:spPr>
        <p:txBody>
          <a:bodyPr/>
          <a:lstStyle>
            <a:lvl1pPr defTabSz="490727">
              <a:defRPr b="1" sz="6719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/>
            </a:pPr>
            <a:r>
              <a:rPr b="1" sz="6719"/>
              <a:t>The Importance of Ambient Listening</a:t>
            </a:r>
          </a:p>
        </p:txBody>
      </p:sp>
      <p:sp>
        <p:nvSpPr>
          <p:cNvPr id="224" name="Shape 224"/>
          <p:cNvSpPr/>
          <p:nvPr>
            <p:ph type="body" idx="1"/>
          </p:nvPr>
        </p:nvSpPr>
        <p:spPr>
          <a:xfrm>
            <a:off x="337277" y="3161357"/>
            <a:ext cx="4497587" cy="5646970"/>
          </a:xfrm>
          <a:prstGeom prst="rect">
            <a:avLst/>
          </a:prstGeom>
        </p:spPr>
        <p:txBody>
          <a:bodyPr anchor="t"/>
          <a:lstStyle/>
          <a:p>
            <a:pPr lvl="0" marL="395111" indent="-395111" defTabSz="457200">
              <a:spcBef>
                <a:spcPts val="2400"/>
              </a:spcBef>
              <a:defRPr sz="1800"/>
            </a:pPr>
            <a:endParaRPr b="1" i="1" sz="3200">
              <a:latin typeface="Arial"/>
              <a:ea typeface="Arial"/>
              <a:cs typeface="Arial"/>
              <a:sym typeface="Arial"/>
            </a:endParaRPr>
          </a:p>
          <a:p>
            <a:pPr lvl="0" marL="395111" indent="-395111" defTabSz="457200">
              <a:spcBef>
                <a:spcPts val="2400"/>
              </a:spcBef>
              <a:defRPr sz="1800"/>
            </a:pPr>
            <a:r>
              <a:rPr b="1" sz="32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i="1" sz="3200">
                <a:latin typeface="Arial"/>
                <a:ea typeface="Arial"/>
                <a:cs typeface="Arial"/>
                <a:sym typeface="Arial"/>
              </a:rPr>
              <a:t>If we can </a:t>
            </a:r>
            <a:r>
              <a:rPr b="1" i="1" sz="360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  <a:t>convolute virtual sound-field to </a:t>
            </a:r>
            <a:br>
              <a:rPr b="1" i="1" sz="360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1" sz="360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  <a:t>real sound-field,</a:t>
            </a:r>
            <a:r>
              <a:rPr i="1" sz="32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1" sz="3200">
                <a:latin typeface="Arial"/>
                <a:ea typeface="Arial"/>
                <a:cs typeface="Arial"/>
                <a:sym typeface="Arial"/>
              </a:rPr>
              <a:t>the suitable listening experiences would be provided.</a:t>
            </a:r>
          </a:p>
        </p:txBody>
      </p:sp>
      <p:grpSp>
        <p:nvGrpSpPr>
          <p:cNvPr id="227" name="Group 227"/>
          <p:cNvGrpSpPr/>
          <p:nvPr/>
        </p:nvGrpSpPr>
        <p:grpSpPr>
          <a:xfrm>
            <a:off x="894030" y="3898808"/>
            <a:ext cx="12248701" cy="5956904"/>
            <a:chOff x="3062662" y="0"/>
            <a:chExt cx="12248699" cy="5956903"/>
          </a:xfrm>
        </p:grpSpPr>
        <p:pic>
          <p:nvPicPr>
            <p:cNvPr id="225" name="EarHero_HP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036956" y="0"/>
              <a:ext cx="8274406" cy="59569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6" name="Shape 226"/>
            <p:cNvSpPr/>
            <p:nvPr/>
          </p:nvSpPr>
          <p:spPr>
            <a:xfrm>
              <a:off x="3062662" y="4567922"/>
              <a:ext cx="4081165" cy="742955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b="1" i="1" sz="24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b="0" i="0" sz="1800">
                  <a:solidFill>
                    <a:srgbClr val="000000"/>
                  </a:solidFill>
                </a:defRPr>
              </a:pPr>
              <a:r>
                <a:rPr b="1" i="1" sz="2400">
                  <a:solidFill>
                    <a:srgbClr val="FFFFFF"/>
                  </a:solidFill>
                </a:rPr>
                <a:t>e.g.    https://earhero.com</a:t>
              </a:r>
            </a:p>
          </p:txBody>
        </p:sp>
      </p:grpSp>
      <p:sp>
        <p:nvSpPr>
          <p:cNvPr id="228" name="Shape 228"/>
          <p:cNvSpPr/>
          <p:nvPr/>
        </p:nvSpPr>
        <p:spPr>
          <a:xfrm>
            <a:off x="467597" y="427566"/>
            <a:ext cx="6602852" cy="838201"/>
          </a:xfrm>
          <a:prstGeom prst="rect">
            <a:avLst/>
          </a:prstGeom>
          <a:gradFill>
            <a:gsLst>
              <a:gs pos="0">
                <a:srgbClr val="F5D328"/>
              </a:gs>
              <a:gs pos="100000">
                <a:srgbClr val="924607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L="203200">
              <a:spcBef>
                <a:spcPts val="1200"/>
              </a:spcBef>
              <a:buSzPct val="75000"/>
              <a:buChar char="•"/>
              <a:defRPr b="1" i="1" sz="4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i="0" sz="1800">
                <a:solidFill>
                  <a:srgbClr val="000000"/>
                </a:solidFill>
              </a:defRPr>
            </a:pPr>
            <a:r>
              <a:rPr b="1" i="1" sz="4800">
                <a:solidFill>
                  <a:srgbClr val="FFFFFF"/>
                </a:solidFill>
              </a:rPr>
              <a:t>Countermeasure  2</a:t>
            </a:r>
          </a:p>
        </p:txBody>
      </p:sp>
      <p:sp>
        <p:nvSpPr>
          <p:cNvPr id="229" name="Shape 229"/>
          <p:cNvSpPr/>
          <p:nvPr>
            <p:ph type="sldNum" sz="quarter" idx="4294967295"/>
          </p:nvPr>
        </p:nvSpPr>
        <p:spPr>
          <a:xfrm>
            <a:off x="0" y="9232900"/>
            <a:ext cx="520899" cy="52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2400"/>
            </a:fld>
          </a:p>
        </p:txBody>
      </p:sp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type="title"/>
          </p:nvPr>
        </p:nvSpPr>
        <p:spPr>
          <a:xfrm>
            <a:off x="952500" y="10541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/>
            </a:pPr>
            <a:r>
              <a:rPr b="1" sz="8000"/>
              <a:t>Technical Innovations</a:t>
            </a:r>
          </a:p>
        </p:txBody>
      </p:sp>
      <p:sp>
        <p:nvSpPr>
          <p:cNvPr id="232" name="Shape 232"/>
          <p:cNvSpPr/>
          <p:nvPr>
            <p:ph type="body" idx="1"/>
          </p:nvPr>
        </p:nvSpPr>
        <p:spPr>
          <a:xfrm>
            <a:off x="422440" y="2863915"/>
            <a:ext cx="12159920" cy="6587234"/>
          </a:xfrm>
          <a:prstGeom prst="rect">
            <a:avLst/>
          </a:prstGeom>
        </p:spPr>
        <p:txBody>
          <a:bodyPr/>
          <a:lstStyle/>
          <a:p>
            <a:pPr lvl="0" marL="359304" indent="-359304" defTabSz="443484">
              <a:spcBef>
                <a:spcPts val="2300"/>
              </a:spcBef>
              <a:defRPr sz="1800"/>
            </a:pPr>
            <a:r>
              <a:rPr sz="485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i="1" sz="4850">
                <a:latin typeface="Arial"/>
                <a:ea typeface="Arial"/>
                <a:cs typeface="Arial"/>
                <a:sym typeface="Arial"/>
              </a:rPr>
              <a:t>In Japan,</a:t>
            </a:r>
            <a:r>
              <a:rPr i="1" sz="5432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1" sz="5432">
                <a:latin typeface="Arial"/>
                <a:ea typeface="Arial"/>
                <a:cs typeface="Arial"/>
                <a:sym typeface="Arial"/>
              </a:rPr>
              <a:t>problems of sound leak in public transport is quite notorious.</a:t>
            </a:r>
            <a:br>
              <a:rPr b="1" i="1" sz="5432">
                <a:latin typeface="Arial"/>
                <a:ea typeface="Arial"/>
                <a:cs typeface="Arial"/>
                <a:sym typeface="Arial"/>
              </a:rPr>
            </a:br>
            <a:r>
              <a:rPr i="1" sz="4850">
                <a:latin typeface="Arial"/>
                <a:ea typeface="Arial"/>
                <a:cs typeface="Arial"/>
                <a:sym typeface="Arial"/>
              </a:rPr>
              <a:t>  Therefore encapsulated headphones are preferred.</a:t>
            </a:r>
            <a:endParaRPr i="1" sz="4850">
              <a:latin typeface="Arial"/>
              <a:ea typeface="Arial"/>
              <a:cs typeface="Arial"/>
              <a:sym typeface="Arial"/>
            </a:endParaRPr>
          </a:p>
          <a:p>
            <a:pPr lvl="0" marL="431165" indent="-431165" defTabSz="443484">
              <a:spcBef>
                <a:spcPts val="2300"/>
              </a:spcBef>
              <a:defRPr sz="1800"/>
            </a:pPr>
            <a:r>
              <a:rPr b="1" i="1" sz="5820">
                <a:latin typeface="Arial"/>
                <a:ea typeface="Arial"/>
                <a:cs typeface="Arial"/>
                <a:sym typeface="Arial"/>
              </a:rPr>
              <a:t>  But encapsulated headphones have </a:t>
            </a:r>
            <a:r>
              <a:rPr b="1" i="1" sz="582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  <a:t>decisive risk</a:t>
            </a:r>
            <a:r>
              <a:rPr i="1" sz="485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i="1" sz="4850">
                <a:latin typeface="Arial"/>
                <a:ea typeface="Arial"/>
                <a:cs typeface="Arial"/>
                <a:sym typeface="Arial"/>
              </a:rPr>
              <a:t>which we have discussed in this paper.</a:t>
            </a:r>
          </a:p>
        </p:txBody>
      </p:sp>
      <p:sp>
        <p:nvSpPr>
          <p:cNvPr id="233" name="Shape 233"/>
          <p:cNvSpPr/>
          <p:nvPr/>
        </p:nvSpPr>
        <p:spPr>
          <a:xfrm>
            <a:off x="467597" y="427566"/>
            <a:ext cx="6602852" cy="838201"/>
          </a:xfrm>
          <a:prstGeom prst="rect">
            <a:avLst/>
          </a:prstGeom>
          <a:gradFill>
            <a:gsLst>
              <a:gs pos="0">
                <a:srgbClr val="F5D328"/>
              </a:gs>
              <a:gs pos="100000">
                <a:srgbClr val="924607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L="203200">
              <a:spcBef>
                <a:spcPts val="1200"/>
              </a:spcBef>
              <a:buSzPct val="75000"/>
              <a:buChar char="•"/>
              <a:defRPr b="1" i="1" sz="4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i="0" sz="1800">
                <a:solidFill>
                  <a:srgbClr val="000000"/>
                </a:solidFill>
              </a:defRPr>
            </a:pPr>
            <a:r>
              <a:rPr b="1" i="1" sz="4800">
                <a:solidFill>
                  <a:srgbClr val="FFFFFF"/>
                </a:solidFill>
              </a:rPr>
              <a:t>Countermeasure  3</a:t>
            </a:r>
          </a:p>
        </p:txBody>
      </p:sp>
      <p:sp>
        <p:nvSpPr>
          <p:cNvPr id="234" name="Shape 234"/>
          <p:cNvSpPr/>
          <p:nvPr>
            <p:ph type="sldNum" sz="quarter" idx="4294967295"/>
          </p:nvPr>
        </p:nvSpPr>
        <p:spPr>
          <a:xfrm>
            <a:off x="0" y="9232900"/>
            <a:ext cx="520899" cy="52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2400"/>
            </a:fld>
          </a:p>
        </p:txBody>
      </p:sp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>
            <p:ph type="title"/>
          </p:nvPr>
        </p:nvSpPr>
        <p:spPr>
          <a:xfrm>
            <a:off x="952500" y="10541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/>
            </a:pPr>
            <a:r>
              <a:rPr b="1" sz="8000"/>
              <a:t>Technical Innovations</a:t>
            </a:r>
          </a:p>
        </p:txBody>
      </p:sp>
      <p:sp>
        <p:nvSpPr>
          <p:cNvPr id="237" name="Shape 237"/>
          <p:cNvSpPr/>
          <p:nvPr>
            <p:ph type="body" idx="1"/>
          </p:nvPr>
        </p:nvSpPr>
        <p:spPr>
          <a:xfrm>
            <a:off x="422440" y="2658830"/>
            <a:ext cx="12159920" cy="5815824"/>
          </a:xfrm>
          <a:prstGeom prst="rect">
            <a:avLst/>
          </a:prstGeom>
        </p:spPr>
        <p:txBody>
          <a:bodyPr/>
          <a:lstStyle/>
          <a:p>
            <a:pPr lvl="0" marL="377825" indent="-377825" defTabSz="388620">
              <a:spcBef>
                <a:spcPts val="2000"/>
              </a:spcBef>
              <a:defRPr sz="1800"/>
            </a:pPr>
            <a:endParaRPr i="1" sz="3060">
              <a:latin typeface="Arial"/>
              <a:ea typeface="Arial"/>
              <a:cs typeface="Arial"/>
              <a:sym typeface="Arial"/>
            </a:endParaRPr>
          </a:p>
          <a:p>
            <a:pPr lvl="0" marL="377825" indent="-377825" defTabSz="388620">
              <a:spcBef>
                <a:spcPts val="2000"/>
              </a:spcBef>
              <a:defRPr sz="1800"/>
            </a:pPr>
            <a:r>
              <a:rPr b="1" i="1" sz="510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  <a:t>“open-noise-cancelling headphones” </a:t>
            </a:r>
            <a:r>
              <a:rPr i="1" sz="4760">
                <a:latin typeface="Arial"/>
                <a:ea typeface="Arial"/>
                <a:cs typeface="Arial"/>
                <a:sym typeface="Arial"/>
              </a:rPr>
              <a:t>by innovation will be preferable.</a:t>
            </a:r>
            <a:endParaRPr i="1" sz="5100">
              <a:latin typeface="Arial"/>
              <a:ea typeface="Arial"/>
              <a:cs typeface="Arial"/>
              <a:sym typeface="Arial"/>
            </a:endParaRPr>
          </a:p>
          <a:p>
            <a:pPr lvl="0" marL="314854" indent="-314854" defTabSz="388620">
              <a:spcBef>
                <a:spcPts val="2000"/>
              </a:spcBef>
              <a:defRPr sz="1800"/>
            </a:pPr>
            <a:r>
              <a:rPr i="1" sz="4250">
                <a:latin typeface="Arial"/>
                <a:ea typeface="Arial"/>
                <a:cs typeface="Arial"/>
                <a:sym typeface="Arial"/>
              </a:rPr>
              <a:t>  Implementing </a:t>
            </a:r>
            <a:r>
              <a:rPr b="1" i="1" sz="595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  <a:t>limiter</a:t>
            </a:r>
            <a:r>
              <a:rPr i="1" sz="4250">
                <a:latin typeface="Arial"/>
                <a:ea typeface="Arial"/>
                <a:cs typeface="Arial"/>
                <a:sym typeface="Arial"/>
              </a:rPr>
              <a:t> or </a:t>
            </a:r>
            <a:r>
              <a:rPr b="1" i="1" sz="595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  <a:t>alarm</a:t>
            </a:r>
            <a:r>
              <a:rPr i="1" sz="4250">
                <a:latin typeface="Arial"/>
                <a:ea typeface="Arial"/>
                <a:cs typeface="Arial"/>
                <a:sym typeface="Arial"/>
              </a:rPr>
              <a:t> function in headphones </a:t>
            </a:r>
            <a:r>
              <a:rPr b="1" i="1" sz="561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  <a:t>for big or urgent sounds </a:t>
            </a:r>
            <a:r>
              <a:rPr b="1" i="1" sz="5100">
                <a:latin typeface="Arial"/>
                <a:ea typeface="Arial"/>
                <a:cs typeface="Arial"/>
                <a:sym typeface="Arial"/>
              </a:rPr>
              <a:t>by realtime analysis of environmental sounds</a:t>
            </a:r>
            <a:r>
              <a:rPr b="1" i="1" sz="510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i="1" sz="5100">
                <a:latin typeface="Arial"/>
                <a:ea typeface="Arial"/>
                <a:cs typeface="Arial"/>
                <a:sym typeface="Arial"/>
              </a:rPr>
              <a:t>will reduce the problems.</a:t>
            </a:r>
          </a:p>
        </p:txBody>
      </p:sp>
      <p:sp>
        <p:nvSpPr>
          <p:cNvPr id="238" name="Shape 238"/>
          <p:cNvSpPr/>
          <p:nvPr/>
        </p:nvSpPr>
        <p:spPr>
          <a:xfrm>
            <a:off x="467597" y="427566"/>
            <a:ext cx="6602852" cy="838201"/>
          </a:xfrm>
          <a:prstGeom prst="rect">
            <a:avLst/>
          </a:prstGeom>
          <a:gradFill>
            <a:gsLst>
              <a:gs pos="0">
                <a:srgbClr val="F5D328"/>
              </a:gs>
              <a:gs pos="100000">
                <a:srgbClr val="924607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L="203200">
              <a:spcBef>
                <a:spcPts val="1200"/>
              </a:spcBef>
              <a:buSzPct val="75000"/>
              <a:buChar char="•"/>
              <a:defRPr b="1" i="1" sz="4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i="0" sz="1800">
                <a:solidFill>
                  <a:srgbClr val="000000"/>
                </a:solidFill>
              </a:defRPr>
            </a:pPr>
            <a:r>
              <a:rPr b="1" i="1" sz="4800">
                <a:solidFill>
                  <a:srgbClr val="FFFFFF"/>
                </a:solidFill>
              </a:rPr>
              <a:t>Countermeasure  3</a:t>
            </a:r>
          </a:p>
        </p:txBody>
      </p:sp>
      <p:sp>
        <p:nvSpPr>
          <p:cNvPr id="239" name="Shape 239"/>
          <p:cNvSpPr/>
          <p:nvPr>
            <p:ph type="sldNum" sz="quarter" idx="4294967295"/>
          </p:nvPr>
        </p:nvSpPr>
        <p:spPr>
          <a:xfrm>
            <a:off x="0" y="9232900"/>
            <a:ext cx="520899" cy="52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2400"/>
            </a:fld>
          </a:p>
        </p:txBody>
      </p:sp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>
            <p:ph type="title"/>
          </p:nvPr>
        </p:nvSpPr>
        <p:spPr>
          <a:xfrm>
            <a:off x="777428" y="1295400"/>
            <a:ext cx="11449944" cy="3987800"/>
          </a:xfrm>
          <a:prstGeom prst="rect">
            <a:avLst/>
          </a:prstGeom>
        </p:spPr>
        <p:txBody>
          <a:bodyPr/>
          <a:lstStyle/>
          <a:p>
            <a:pPr lvl="0" defTabSz="455675">
              <a:defRPr sz="1800"/>
            </a:pPr>
            <a:r>
              <a:rPr b="1" sz="6240">
                <a:latin typeface="Helvetica"/>
                <a:ea typeface="Helvetica"/>
                <a:cs typeface="Helvetica"/>
                <a:sym typeface="Helvetica"/>
              </a:rPr>
              <a:t>Thank you for </a:t>
            </a:r>
            <a:br>
              <a:rPr b="1" sz="6240">
                <a:latin typeface="Helvetica"/>
                <a:ea typeface="Helvetica"/>
                <a:cs typeface="Helvetica"/>
                <a:sym typeface="Helvetica"/>
              </a:rPr>
            </a:br>
            <a:r>
              <a:rPr b="1" sz="6240">
                <a:latin typeface="Helvetica"/>
                <a:ea typeface="Helvetica"/>
                <a:cs typeface="Helvetica"/>
                <a:sym typeface="Helvetica"/>
              </a:rPr>
              <a:t>your kind attention.</a:t>
            </a:r>
            <a:br>
              <a:rPr b="1" sz="6240">
                <a:latin typeface="Helvetica"/>
                <a:ea typeface="Helvetica"/>
                <a:cs typeface="Helvetica"/>
                <a:sym typeface="Helvetica"/>
              </a:rPr>
            </a:br>
            <a:r>
              <a:rPr b="1" sz="6240">
                <a:latin typeface="Helvetica"/>
                <a:ea typeface="Helvetica"/>
                <a:cs typeface="Helvetica"/>
                <a:sym typeface="Helvetica"/>
              </a:rPr>
              <a:t>Your questions / comments are  always welcome.</a:t>
            </a:r>
          </a:p>
        </p:txBody>
      </p:sp>
      <p:sp>
        <p:nvSpPr>
          <p:cNvPr id="242" name="Shape 242"/>
          <p:cNvSpPr/>
          <p:nvPr>
            <p:ph type="body" idx="1"/>
          </p:nvPr>
        </p:nvSpPr>
        <p:spPr>
          <a:xfrm>
            <a:off x="1270000" y="5966122"/>
            <a:ext cx="10464800" cy="3754091"/>
          </a:xfrm>
          <a:prstGeom prst="rect">
            <a:avLst/>
          </a:prstGeom>
        </p:spPr>
        <p:txBody>
          <a:bodyPr/>
          <a:lstStyle/>
          <a:p>
            <a:pPr lvl="0" defTabSz="457200">
              <a:defRPr sz="1800"/>
            </a:pPr>
            <a:r>
              <a:rPr sz="2800">
                <a:latin typeface="Century"/>
                <a:ea typeface="Century"/>
                <a:cs typeface="Century"/>
                <a:sym typeface="Century"/>
              </a:rPr>
              <a:t>Division of Composition and Conducting, </a:t>
            </a:r>
            <a:br>
              <a:rPr sz="2800">
                <a:latin typeface="Century"/>
                <a:ea typeface="Century"/>
                <a:cs typeface="Century"/>
                <a:sym typeface="Century"/>
              </a:rPr>
            </a:br>
            <a:r>
              <a:rPr sz="2800">
                <a:latin typeface="Century"/>
                <a:ea typeface="Century"/>
                <a:cs typeface="Century"/>
                <a:sym typeface="Century"/>
              </a:rPr>
              <a:t>Interfaculty Initiative in Information Studies, </a:t>
            </a:r>
            <a:br>
              <a:rPr sz="2800">
                <a:latin typeface="Century"/>
                <a:ea typeface="Century"/>
                <a:cs typeface="Century"/>
                <a:sym typeface="Century"/>
              </a:rPr>
            </a:br>
            <a:r>
              <a:rPr sz="2800">
                <a:latin typeface="Century"/>
                <a:ea typeface="Century"/>
                <a:cs typeface="Century"/>
                <a:sym typeface="Century"/>
              </a:rPr>
              <a:t>The University of Tokyo</a:t>
            </a:r>
            <a:endParaRPr sz="2800">
              <a:latin typeface="Century"/>
              <a:ea typeface="Century"/>
              <a:cs typeface="Century"/>
              <a:sym typeface="Century"/>
            </a:endParaRPr>
          </a:p>
          <a:p>
            <a:pPr lvl="0" defTabSz="457200">
              <a:defRPr sz="1800"/>
            </a:pPr>
            <a:br>
              <a:rPr sz="3600">
                <a:latin typeface="Century"/>
                <a:ea typeface="Century"/>
                <a:cs typeface="Century"/>
                <a:sym typeface="Century"/>
              </a:rPr>
            </a:br>
            <a:r>
              <a:rPr sz="3600" u="sng">
                <a:latin typeface="Century"/>
                <a:ea typeface="Century"/>
                <a:cs typeface="Century"/>
                <a:sym typeface="Century"/>
                <a:hlinkClick r:id="rId2" invalidUrl="" action="" tgtFrame="" tooltip="" history="1" highlightClick="0" endSnd="0"/>
              </a:rPr>
              <a:t>taiso.renpoo@gmail.com</a:t>
            </a:r>
            <a:r>
              <a:rPr sz="3600">
                <a:latin typeface="Century"/>
                <a:ea typeface="Century"/>
                <a:cs typeface="Century"/>
                <a:sym typeface="Century"/>
              </a:rPr>
              <a:t> (SATO, Koji)</a:t>
            </a:r>
            <a:endParaRPr sz="3600">
              <a:latin typeface="Century"/>
              <a:ea typeface="Century"/>
              <a:cs typeface="Century"/>
              <a:sym typeface="Century"/>
            </a:endParaRPr>
          </a:p>
          <a:p>
            <a:pPr lvl="0" defTabSz="457200">
              <a:defRPr sz="1800"/>
            </a:pPr>
            <a:r>
              <a:rPr sz="3600" u="sng">
                <a:latin typeface="Century"/>
                <a:ea typeface="Century"/>
                <a:cs typeface="Century"/>
                <a:sym typeface="Century"/>
                <a:hlinkClick r:id="rId3" invalidUrl="" action="" tgtFrame="" tooltip="" history="1" highlightClick="0" endSnd="0"/>
              </a:rPr>
              <a:t>itosec@iii.u-tokyo.ac.jp</a:t>
            </a:r>
            <a:r>
              <a:rPr sz="3600">
                <a:latin typeface="Century"/>
                <a:ea typeface="Century"/>
                <a:cs typeface="Century"/>
                <a:sym typeface="Century"/>
              </a:rPr>
              <a:t> (ITO, Ken)</a:t>
            </a:r>
            <a:endParaRPr sz="3600"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243" name="Shape 243"/>
          <p:cNvSpPr/>
          <p:nvPr>
            <p:ph type="sldNum" sz="quarter" idx="4294967295"/>
          </p:nvPr>
        </p:nvSpPr>
        <p:spPr>
          <a:xfrm>
            <a:off x="0" y="9232900"/>
            <a:ext cx="520899" cy="52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2400"/>
            </a:fld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46381" y="5820594"/>
            <a:ext cx="2540001" cy="273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8418" y="5511230"/>
            <a:ext cx="4011052" cy="3349229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hape 45"/>
          <p:cNvSpPr/>
          <p:nvPr/>
        </p:nvSpPr>
        <p:spPr>
          <a:xfrm>
            <a:off x="952500" y="55033"/>
            <a:ext cx="11099800" cy="2611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 defTabSz="438150">
              <a:defRPr sz="1800"/>
            </a:pPr>
            <a:r>
              <a:rPr b="1" sz="6000">
                <a:latin typeface="Helvetica"/>
                <a:ea typeface="Helvetica"/>
                <a:cs typeface="Helvetica"/>
                <a:sym typeface="Helvetica"/>
              </a:rPr>
              <a:t>Fatal Usages of</a:t>
            </a:r>
            <a:br>
              <a:rPr b="1" sz="6000">
                <a:latin typeface="Helvetica"/>
                <a:ea typeface="Helvetica"/>
                <a:cs typeface="Helvetica"/>
                <a:sym typeface="Helvetica"/>
              </a:rPr>
            </a:br>
            <a:r>
              <a:rPr b="1" sz="6000">
                <a:latin typeface="Helvetica"/>
                <a:ea typeface="Helvetica"/>
                <a:cs typeface="Helvetica"/>
                <a:sym typeface="Helvetica"/>
              </a:rPr>
              <a:t>Binaural Headphones</a:t>
            </a:r>
            <a:endParaRPr b="1" sz="60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38150">
              <a:defRPr sz="1800"/>
            </a:pPr>
            <a:r>
              <a:rPr b="1" i="1" sz="4500">
                <a:solidFill>
                  <a:srgbClr val="C82506"/>
                </a:solidFill>
                <a:latin typeface="Helvetica"/>
                <a:ea typeface="Helvetica"/>
                <a:cs typeface="Helvetica"/>
                <a:sym typeface="Helvetica"/>
              </a:rPr>
              <a:t>in ambulation etc. on streets</a:t>
            </a:r>
          </a:p>
        </p:txBody>
      </p:sp>
      <p:sp>
        <p:nvSpPr>
          <p:cNvPr id="46" name="Shape 46"/>
          <p:cNvSpPr/>
          <p:nvPr>
            <p:ph type="sldNum" sz="quarter" idx="4294967295"/>
          </p:nvPr>
        </p:nvSpPr>
        <p:spPr>
          <a:xfrm>
            <a:off x="0" y="9232900"/>
            <a:ext cx="348271" cy="52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sz="24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2400"/>
            </a:fld>
          </a:p>
        </p:txBody>
      </p:sp>
      <p:sp>
        <p:nvSpPr>
          <p:cNvPr id="47" name="Shape 47"/>
          <p:cNvSpPr/>
          <p:nvPr/>
        </p:nvSpPr>
        <p:spPr>
          <a:xfrm>
            <a:off x="265985" y="9124309"/>
            <a:ext cx="12472830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defRPr sz="2200"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pPr lvl="0">
              <a:defRPr sz="1800"/>
            </a:pPr>
            <a:r>
              <a:rPr sz="2200"/>
              <a:t>http://www.amazon.co.jp/gp/feature.html?ie=UTF8&amp;docId=3077752526</a:t>
            </a:r>
          </a:p>
        </p:txBody>
      </p:sp>
      <p:pic>
        <p:nvPicPr>
          <p:cNvPr id="48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04010" y="2930124"/>
            <a:ext cx="4186535" cy="33492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>
            <a:off x="952500" y="55033"/>
            <a:ext cx="11099800" cy="2611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 defTabSz="473201">
              <a:defRPr sz="1800"/>
            </a:pPr>
            <a:r>
              <a:rPr b="1" sz="6480">
                <a:latin typeface="Helvetica"/>
                <a:ea typeface="Helvetica"/>
                <a:cs typeface="Helvetica"/>
                <a:sym typeface="Helvetica"/>
              </a:rPr>
              <a:t>In 2013 success in reducing </a:t>
            </a:r>
            <a:r>
              <a:rPr b="1" sz="6480">
                <a:solidFill>
                  <a:srgbClr val="C82506"/>
                </a:solidFill>
                <a:latin typeface="Helvetica"/>
                <a:ea typeface="Helvetica"/>
                <a:cs typeface="Helvetica"/>
                <a:sym typeface="Helvetica"/>
              </a:rPr>
              <a:t>road fatalities</a:t>
            </a:r>
            <a:r>
              <a:rPr b="1" sz="6480">
                <a:latin typeface="Helvetica"/>
                <a:ea typeface="Helvetica"/>
                <a:cs typeface="Helvetica"/>
                <a:sym typeface="Helvetica"/>
              </a:rPr>
              <a:t> in U.S., ……</a:t>
            </a:r>
          </a:p>
        </p:txBody>
      </p:sp>
      <p:sp>
        <p:nvSpPr>
          <p:cNvPr id="51" name="Shape 51"/>
          <p:cNvSpPr/>
          <p:nvPr/>
        </p:nvSpPr>
        <p:spPr>
          <a:xfrm>
            <a:off x="555025" y="8846387"/>
            <a:ext cx="1247283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 defTabSz="457200">
              <a:defRPr sz="1800"/>
            </a:pPr>
            <a:r>
              <a:rPr sz="2200">
                <a:latin typeface="Century"/>
                <a:ea typeface="Century"/>
                <a:cs typeface="Century"/>
                <a:sym typeface="Century"/>
              </a:rPr>
              <a:t>Graph is made according to </a:t>
            </a:r>
            <a:br>
              <a:rPr sz="2200">
                <a:latin typeface="Century"/>
                <a:ea typeface="Century"/>
                <a:cs typeface="Century"/>
                <a:sym typeface="Century"/>
              </a:rPr>
            </a:br>
            <a:r>
              <a:rPr sz="2200">
                <a:latin typeface="Century"/>
                <a:ea typeface="Century"/>
                <a:cs typeface="Century"/>
                <a:sym typeface="Century"/>
              </a:rPr>
              <a:t>http://www.saferoads.org/federal/2004/TrafficFatalities1899-2003.pdf and etc.</a:t>
            </a:r>
          </a:p>
        </p:txBody>
      </p:sp>
      <p:sp>
        <p:nvSpPr>
          <p:cNvPr id="52" name="Shape 52"/>
          <p:cNvSpPr/>
          <p:nvPr>
            <p:ph type="sldNum" sz="quarter" idx="4294967295"/>
          </p:nvPr>
        </p:nvSpPr>
        <p:spPr>
          <a:xfrm>
            <a:off x="-1" y="9232900"/>
            <a:ext cx="317601" cy="52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2400"/>
            </a:fld>
          </a:p>
        </p:txBody>
      </p:sp>
      <p:pic>
        <p:nvPicPr>
          <p:cNvPr id="53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2634" y="2615323"/>
            <a:ext cx="9179532" cy="628201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952500" y="55033"/>
            <a:ext cx="11099800" cy="2162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r>
              <a:rPr b="1" sz="6400">
                <a:latin typeface="Helvetica"/>
                <a:ea typeface="Helvetica"/>
                <a:cs typeface="Helvetica"/>
                <a:sym typeface="Helvetica"/>
              </a:rPr>
              <a:t>Why </a:t>
            </a:r>
            <a:r>
              <a:rPr b="1" sz="6400">
                <a:solidFill>
                  <a:srgbClr val="C82506"/>
                </a:solidFill>
                <a:latin typeface="Helvetica"/>
                <a:ea typeface="Helvetica"/>
                <a:cs typeface="Helvetica"/>
                <a:sym typeface="Helvetica"/>
              </a:rPr>
              <a:t>road fatalities</a:t>
            </a:r>
            <a:r>
              <a:rPr b="1" sz="6400">
                <a:latin typeface="Helvetica"/>
                <a:ea typeface="Helvetica"/>
                <a:cs typeface="Helvetica"/>
                <a:sym typeface="Helvetica"/>
              </a:rPr>
              <a:t> was relatively modest?</a:t>
            </a:r>
          </a:p>
        </p:txBody>
      </p:sp>
      <p:sp>
        <p:nvSpPr>
          <p:cNvPr id="56" name="Shape 56"/>
          <p:cNvSpPr/>
          <p:nvPr>
            <p:ph type="sldNum" sz="quarter" idx="4294967295"/>
          </p:nvPr>
        </p:nvSpPr>
        <p:spPr>
          <a:xfrm>
            <a:off x="-1" y="9232900"/>
            <a:ext cx="317601" cy="52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2400"/>
            </a:fld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xfrm>
            <a:off x="395370" y="7118973"/>
            <a:ext cx="12214060" cy="1813614"/>
          </a:xfrm>
          <a:prstGeom prst="rect">
            <a:avLst/>
          </a:prstGeom>
          <a:blipFill>
            <a:blip r:embed="rId2"/>
          </a:blipFill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/>
          <a:lstStyle/>
          <a:p>
            <a:pPr lvl="0" marL="0" indent="127000">
              <a:spcBef>
                <a:spcPts val="0"/>
              </a:spcBef>
              <a:buSzTx/>
              <a:buNone/>
              <a:defRPr sz="1800"/>
            </a:pPr>
            <a:r>
              <a:rPr b="1" sz="5600">
                <a:solidFill>
                  <a:srgbClr val="F5D328"/>
                </a:solidFill>
                <a:latin typeface="Helvetica"/>
                <a:ea typeface="Helvetica"/>
                <a:cs typeface="Helvetica"/>
                <a:sym typeface="Helvetica"/>
              </a:rPr>
              <a:t>But</a:t>
            </a:r>
            <a:r>
              <a:rPr b="1" sz="5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b="1" sz="3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most critical point would be </a:t>
            </a:r>
            <a:r>
              <a:rPr b="1" sz="4400">
                <a:solidFill>
                  <a:srgbClr val="F5D328"/>
                </a:solidFill>
                <a:latin typeface="Helvetica"/>
                <a:ea typeface="Helvetica"/>
                <a:cs typeface="Helvetica"/>
                <a:sym typeface="Helvetica"/>
              </a:rPr>
              <a:t>NEW REGULATIONS</a:t>
            </a:r>
            <a:r>
              <a:rPr b="1" sz="4200">
                <a:solidFill>
                  <a:srgbClr val="F5D328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b="1" sz="3600">
                <a:solidFill>
                  <a:srgbClr val="F5D328"/>
                </a:solidFill>
                <a:latin typeface="Helvetica"/>
                <a:ea typeface="Helvetica"/>
                <a:cs typeface="Helvetica"/>
                <a:sym typeface="Helvetica"/>
              </a:rPr>
              <a:t>to prohibit driving with headset.</a:t>
            </a:r>
          </a:p>
        </p:txBody>
      </p:sp>
      <p:sp>
        <p:nvSpPr>
          <p:cNvPr id="58" name="Shape 58"/>
          <p:cNvSpPr/>
          <p:nvPr/>
        </p:nvSpPr>
        <p:spPr>
          <a:xfrm>
            <a:off x="395370" y="1807379"/>
            <a:ext cx="12214060" cy="4532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endParaRPr sz="4800">
              <a:latin typeface="Helvetica"/>
              <a:ea typeface="Helvetica"/>
              <a:cs typeface="Helvetica"/>
              <a:sym typeface="Helvetica"/>
            </a:endParaRPr>
          </a:p>
          <a:p>
            <a:pPr lvl="0" marL="592666" indent="-592666" algn="l">
              <a:lnSpc>
                <a:spcPct val="200000"/>
              </a:lnSpc>
              <a:buSzPct val="75000"/>
              <a:buChar char="•"/>
              <a:defRPr sz="1800"/>
            </a:pPr>
            <a:r>
              <a:rPr sz="4800">
                <a:latin typeface="Helvetica"/>
                <a:ea typeface="Helvetica"/>
                <a:cs typeface="Helvetica"/>
                <a:sym typeface="Helvetica"/>
              </a:rPr>
              <a:t>Improving traffic conditions</a:t>
            </a:r>
            <a:endParaRPr sz="4800">
              <a:latin typeface="Helvetica"/>
              <a:ea typeface="Helvetica"/>
              <a:cs typeface="Helvetica"/>
              <a:sym typeface="Helvetica"/>
            </a:endParaRPr>
          </a:p>
          <a:p>
            <a:pPr lvl="0" marL="592666" indent="-592666" algn="l">
              <a:lnSpc>
                <a:spcPct val="200000"/>
              </a:lnSpc>
              <a:buSzPct val="75000"/>
              <a:buChar char="•"/>
              <a:defRPr sz="1800"/>
            </a:pPr>
            <a:r>
              <a:rPr sz="4800">
                <a:latin typeface="Helvetica"/>
                <a:ea typeface="Helvetica"/>
                <a:cs typeface="Helvetica"/>
                <a:sym typeface="Helvetica"/>
              </a:rPr>
              <a:t>Improving car safety functions</a:t>
            </a:r>
            <a:endParaRPr sz="4800">
              <a:latin typeface="Helvetica"/>
              <a:ea typeface="Helvetica"/>
              <a:cs typeface="Helvetica"/>
              <a:sym typeface="Helvetica"/>
            </a:endParaRPr>
          </a:p>
          <a:p>
            <a:pPr lvl="0" marL="592666" indent="-592666" algn="l">
              <a:buSzPct val="75000"/>
              <a:buChar char="•"/>
              <a:defRPr sz="1800"/>
            </a:pPr>
            <a:r>
              <a:rPr sz="4800">
                <a:latin typeface="Helvetica"/>
                <a:ea typeface="Helvetica"/>
                <a:cs typeface="Helvetica"/>
                <a:sym typeface="Helvetica"/>
              </a:rPr>
              <a:t>Improving traffic manners amongst drivers</a:t>
            </a:r>
          </a:p>
        </p:txBody>
      </p: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type="title"/>
          </p:nvPr>
        </p:nvSpPr>
        <p:spPr>
          <a:xfrm>
            <a:off x="255654" y="334134"/>
            <a:ext cx="12493492" cy="1594383"/>
          </a:xfrm>
          <a:prstGeom prst="rect">
            <a:avLst/>
          </a:prstGeom>
        </p:spPr>
        <p:txBody>
          <a:bodyPr/>
          <a:lstStyle/>
          <a:p>
            <a:pPr lvl="0" algn="l" defTabSz="384047">
              <a:defRPr sz="1800"/>
            </a:pPr>
            <a:r>
              <a:rPr b="1" sz="3864">
                <a:latin typeface="Helvetica"/>
                <a:ea typeface="Helvetica"/>
                <a:cs typeface="Helvetica"/>
                <a:sym typeface="Helvetica"/>
              </a:rPr>
              <a:t>The possession rate of </a:t>
            </a:r>
            <a:r>
              <a:rPr b="1" sz="3864">
                <a:solidFill>
                  <a:srgbClr val="C82506"/>
                </a:solidFill>
                <a:latin typeface="Helvetica"/>
                <a:ea typeface="Helvetica"/>
                <a:cs typeface="Helvetica"/>
                <a:sym typeface="Helvetica"/>
              </a:rPr>
              <a:t>Smartphones is skyrocketing</a:t>
            </a:r>
            <a:r>
              <a:rPr b="1" sz="3864">
                <a:latin typeface="Helvetica"/>
                <a:ea typeface="Helvetica"/>
                <a:cs typeface="Helvetica"/>
                <a:sym typeface="Helvetica"/>
              </a:rPr>
              <a:t> </a:t>
            </a:r>
            <a:br>
              <a:rPr b="1" sz="3864">
                <a:latin typeface="Helvetica"/>
                <a:ea typeface="Helvetica"/>
                <a:cs typeface="Helvetica"/>
                <a:sym typeface="Helvetica"/>
              </a:rPr>
            </a:br>
            <a:r>
              <a:rPr b="1" sz="3864">
                <a:latin typeface="Helvetica"/>
                <a:ea typeface="Helvetica"/>
                <a:cs typeface="Helvetica"/>
                <a:sym typeface="Helvetica"/>
              </a:rPr>
              <a:t>and going over the PCs in 2013</a:t>
            </a:r>
            <a:r>
              <a:rPr b="1" sz="2688">
                <a:latin typeface="Helvetica"/>
                <a:ea typeface="Helvetica"/>
                <a:cs typeface="Helvetica"/>
                <a:sym typeface="Helvetica"/>
              </a:rPr>
              <a:t> (in estimation)</a:t>
            </a:r>
          </a:p>
        </p:txBody>
      </p:sp>
      <p:sp>
        <p:nvSpPr>
          <p:cNvPr id="61" name="Shape 61"/>
          <p:cNvSpPr/>
          <p:nvPr>
            <p:ph type="sldNum" sz="quarter" idx="4294967295"/>
          </p:nvPr>
        </p:nvSpPr>
        <p:spPr>
          <a:xfrm>
            <a:off x="-1" y="9232900"/>
            <a:ext cx="317601" cy="52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2400"/>
            </a:fld>
          </a:p>
        </p:txBody>
      </p:sp>
      <p:sp>
        <p:nvSpPr>
          <p:cNvPr id="62" name="Shape 62"/>
          <p:cNvSpPr/>
          <p:nvPr/>
        </p:nvSpPr>
        <p:spPr>
          <a:xfrm>
            <a:off x="265985" y="8834966"/>
            <a:ext cx="1247283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r" defTabSz="457200">
              <a:defRPr sz="1800"/>
            </a:pPr>
            <a:endParaRPr sz="2200">
              <a:latin typeface="Century"/>
              <a:ea typeface="Century"/>
              <a:cs typeface="Century"/>
              <a:sym typeface="Century"/>
            </a:endParaRPr>
          </a:p>
          <a:p>
            <a:pPr lvl="0" algn="r" defTabSz="457200">
              <a:defRPr sz="1800"/>
            </a:pPr>
            <a:r>
              <a:rPr sz="2200">
                <a:latin typeface="Century"/>
                <a:ea typeface="Century"/>
                <a:cs typeface="Century"/>
                <a:sym typeface="Century"/>
              </a:rPr>
              <a:t>http://www.businessinsider.com.au/smartphone-and-tablet-penetration-2013-10</a:t>
            </a:r>
          </a:p>
        </p:txBody>
      </p:sp>
      <p:pic>
        <p:nvPicPr>
          <p:cNvPr id="63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7844" y="1885405"/>
            <a:ext cx="11949112" cy="719587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64" name="Shape 64"/>
          <p:cNvSpPr/>
          <p:nvPr/>
        </p:nvSpPr>
        <p:spPr>
          <a:xfrm>
            <a:off x="2865536" y="2010833"/>
            <a:ext cx="7273728" cy="5842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200">
                <a:solidFill>
                  <a:srgbClr val="FFFFFF"/>
                </a:solidFill>
              </a:rPr>
              <a:t>Global Device Penetration Per Capita</a:t>
            </a:r>
          </a:p>
        </p:txBody>
      </p:sp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type="title"/>
          </p:nvPr>
        </p:nvSpPr>
        <p:spPr>
          <a:xfrm>
            <a:off x="952500" y="139700"/>
            <a:ext cx="11099800" cy="2159000"/>
          </a:xfrm>
          <a:prstGeom prst="rect">
            <a:avLst/>
          </a:prstGeom>
        </p:spPr>
        <p:txBody>
          <a:bodyPr/>
          <a:lstStyle/>
          <a:p>
            <a:pPr lvl="0" defTabSz="457200">
              <a:defRPr sz="1800"/>
            </a:pPr>
            <a:r>
              <a:rPr b="1" sz="6000">
                <a:latin typeface="Helvetica"/>
                <a:ea typeface="Helvetica"/>
                <a:cs typeface="Helvetica"/>
                <a:sym typeface="Helvetica"/>
              </a:rPr>
              <a:t>Net Device possession rates </a:t>
            </a:r>
            <a:br>
              <a:rPr b="1" sz="6000">
                <a:latin typeface="Helvetica"/>
                <a:ea typeface="Helvetica"/>
                <a:cs typeface="Helvetica"/>
                <a:sym typeface="Helvetica"/>
              </a:rPr>
            </a:br>
            <a:r>
              <a:rPr b="1" sz="6000">
                <a:latin typeface="Helvetica"/>
                <a:ea typeface="Helvetica"/>
                <a:cs typeface="Helvetica"/>
                <a:sym typeface="Helvetica"/>
              </a:rPr>
              <a:t>in Japan (2013)</a:t>
            </a:r>
          </a:p>
        </p:txBody>
      </p:sp>
      <p:sp>
        <p:nvSpPr>
          <p:cNvPr id="67" name="Shape 67"/>
          <p:cNvSpPr/>
          <p:nvPr/>
        </p:nvSpPr>
        <p:spPr>
          <a:xfrm>
            <a:off x="265985" y="8801099"/>
            <a:ext cx="1247283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defRPr sz="2200"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pPr lvl="0">
              <a:defRPr sz="1800"/>
            </a:pPr>
            <a:r>
              <a:rPr sz="2200"/>
              <a:t>Joint research by Institute for Information and Communications Policy (Japan), and Hashimoto Lab., Interfaculty Initiative in Information Studies, The University of Tokyo (2013)</a:t>
            </a:r>
          </a:p>
        </p:txBody>
      </p:sp>
      <p:sp>
        <p:nvSpPr>
          <p:cNvPr id="68" name="Shape 68"/>
          <p:cNvSpPr/>
          <p:nvPr>
            <p:ph type="sldNum" sz="quarter" idx="4294967295"/>
          </p:nvPr>
        </p:nvSpPr>
        <p:spPr>
          <a:xfrm>
            <a:off x="-1" y="9232900"/>
            <a:ext cx="317601" cy="52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2400"/>
            </a:fld>
          </a:p>
        </p:txBody>
      </p:sp>
      <p:pic>
        <p:nvPicPr>
          <p:cNvPr id="69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1830" y="2255176"/>
            <a:ext cx="11701140" cy="653018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small_PHI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4864" y="2672690"/>
            <a:ext cx="9667113" cy="1952855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large_PHI.png"/>
          <p:cNvPicPr/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6001782" y="4422654"/>
            <a:ext cx="5925459" cy="657178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Shape 73"/>
          <p:cNvSpPr/>
          <p:nvPr/>
        </p:nvSpPr>
        <p:spPr>
          <a:xfrm>
            <a:off x="4641639" y="4422654"/>
            <a:ext cx="1354350" cy="657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l" defTabSz="560831">
              <a:spcBef>
                <a:spcPts val="4000"/>
              </a:spcBef>
              <a:defRPr sz="3455"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pPr lvl="0">
              <a:defRPr sz="1800"/>
            </a:pPr>
            <a:r>
              <a:rPr sz="3455"/>
              <a:t>where</a:t>
            </a:r>
          </a:p>
        </p:txBody>
      </p:sp>
      <p:sp>
        <p:nvSpPr>
          <p:cNvPr id="74" name="Shape 74"/>
          <p:cNvSpPr/>
          <p:nvPr>
            <p:ph type="sldNum" sz="quarter" idx="4294967295"/>
          </p:nvPr>
        </p:nvSpPr>
        <p:spPr>
          <a:xfrm>
            <a:off x="-1" y="9232900"/>
            <a:ext cx="317601" cy="52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2400"/>
            </a:fld>
          </a:p>
        </p:txBody>
      </p:sp>
      <p:sp>
        <p:nvSpPr>
          <p:cNvPr id="75" name="Shape 75"/>
          <p:cNvSpPr/>
          <p:nvPr>
            <p:ph type="title"/>
          </p:nvPr>
        </p:nvSpPr>
        <p:spPr>
          <a:xfrm>
            <a:off x="1612409" y="-7968"/>
            <a:ext cx="9779982" cy="1990925"/>
          </a:xfrm>
          <a:prstGeom prst="rect">
            <a:avLst/>
          </a:prstGeom>
        </p:spPr>
        <p:txBody>
          <a:bodyPr/>
          <a:lstStyle/>
          <a:p>
            <a:pPr lvl="0" defTabSz="443991">
              <a:defRPr sz="1800"/>
            </a:pPr>
            <a:r>
              <a:rPr b="1" sz="6080">
                <a:latin typeface="Helvetica"/>
                <a:ea typeface="Helvetica"/>
                <a:cs typeface="Helvetica"/>
                <a:sym typeface="Helvetica"/>
              </a:rPr>
              <a:t>Inter-Channel </a:t>
            </a:r>
            <a:br>
              <a:rPr b="1" sz="6080">
                <a:latin typeface="Helvetica"/>
                <a:ea typeface="Helvetica"/>
                <a:cs typeface="Helvetica"/>
                <a:sym typeface="Helvetica"/>
              </a:rPr>
            </a:br>
            <a:r>
              <a:rPr b="1" sz="6080">
                <a:latin typeface="Helvetica"/>
                <a:ea typeface="Helvetica"/>
                <a:cs typeface="Helvetica"/>
                <a:sym typeface="Helvetica"/>
              </a:rPr>
              <a:t>Crosscorrelation Function</a:t>
            </a:r>
          </a:p>
        </p:txBody>
      </p:sp>
      <p:pic>
        <p:nvPicPr>
          <p:cNvPr id="76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30417" y="5179979"/>
            <a:ext cx="6943966" cy="432370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77" name="def_signals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7327" y="2351759"/>
            <a:ext cx="5596373" cy="7387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ICCF,&lt;&lt;Left &lt;-&gt;Right &gt;&gt;,tS,0.420,tE,0.430,T,0.010,MAH00154 audio 30 41.wav.jpg"/>
          <p:cNvPicPr/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519655" y="2019100"/>
            <a:ext cx="9965662" cy="746802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80" name="Shape 80"/>
          <p:cNvSpPr/>
          <p:nvPr/>
        </p:nvSpPr>
        <p:spPr>
          <a:xfrm>
            <a:off x="8083689" y="3273913"/>
            <a:ext cx="1474950" cy="758337"/>
          </a:xfrm>
          <a:prstGeom prst="rect">
            <a:avLst/>
          </a:prstGeom>
          <a:solidFill>
            <a:srgbClr val="EC5D57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R="50800">
              <a:defRPr b="1" i="1"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i="0" sz="1800">
                <a:solidFill>
                  <a:srgbClr val="000000"/>
                </a:solidFill>
              </a:defRPr>
            </a:pPr>
            <a:r>
              <a:rPr b="1" i="1" sz="3200">
                <a:solidFill>
                  <a:srgbClr val="FFFFFF"/>
                </a:solidFill>
              </a:rPr>
              <a:t>Right</a:t>
            </a:r>
          </a:p>
        </p:txBody>
      </p:sp>
      <p:sp>
        <p:nvSpPr>
          <p:cNvPr id="81" name="Shape 81"/>
          <p:cNvSpPr/>
          <p:nvPr/>
        </p:nvSpPr>
        <p:spPr>
          <a:xfrm>
            <a:off x="7107021" y="7281725"/>
            <a:ext cx="3428286" cy="758337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/>
            </a:pPr>
            <a:r>
              <a:rPr b="1" sz="3200"/>
              <a:t>Time Lag (sec)</a:t>
            </a:r>
          </a:p>
        </p:txBody>
      </p:sp>
      <p:sp>
        <p:nvSpPr>
          <p:cNvPr id="82" name="Shape 82"/>
          <p:cNvSpPr/>
          <p:nvPr/>
        </p:nvSpPr>
        <p:spPr>
          <a:xfrm rot="16200000">
            <a:off x="753387" y="5090594"/>
            <a:ext cx="3441044" cy="737334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/>
            </a:pPr>
            <a:r>
              <a:rPr b="1" sz="3200"/>
              <a:t>ICCF (#)</a:t>
            </a:r>
          </a:p>
        </p:txBody>
      </p:sp>
      <p:sp>
        <p:nvSpPr>
          <p:cNvPr id="83" name="Shape 83"/>
          <p:cNvSpPr/>
          <p:nvPr>
            <p:ph type="sldNum" sz="quarter" idx="4294967295"/>
          </p:nvPr>
        </p:nvSpPr>
        <p:spPr>
          <a:xfrm>
            <a:off x="-1" y="9232900"/>
            <a:ext cx="317601" cy="52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2400"/>
            </a:fld>
          </a:p>
        </p:txBody>
      </p:sp>
      <p:sp>
        <p:nvSpPr>
          <p:cNvPr id="84" name="Shape 84"/>
          <p:cNvSpPr/>
          <p:nvPr/>
        </p:nvSpPr>
        <p:spPr>
          <a:xfrm>
            <a:off x="3778667" y="3273913"/>
            <a:ext cx="1474950" cy="75833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R="50800">
              <a:defRPr b="1" i="1"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i="0" sz="1800">
                <a:solidFill>
                  <a:srgbClr val="000000"/>
                </a:solidFill>
              </a:defRPr>
            </a:pPr>
            <a:r>
              <a:rPr b="1" i="1" sz="3200">
                <a:solidFill>
                  <a:srgbClr val="FFFFFF"/>
                </a:solidFill>
              </a:rPr>
              <a:t>Left</a:t>
            </a:r>
          </a:p>
        </p:txBody>
      </p:sp>
      <p:sp>
        <p:nvSpPr>
          <p:cNvPr id="85" name="Shape 85"/>
          <p:cNvSpPr/>
          <p:nvPr>
            <p:ph type="title"/>
          </p:nvPr>
        </p:nvSpPr>
        <p:spPr>
          <a:xfrm>
            <a:off x="1612409" y="-12700"/>
            <a:ext cx="9779982" cy="1990924"/>
          </a:xfrm>
          <a:prstGeom prst="rect">
            <a:avLst/>
          </a:prstGeom>
        </p:spPr>
        <p:txBody>
          <a:bodyPr/>
          <a:lstStyle/>
          <a:p>
            <a:pPr lvl="0" defTabSz="443991">
              <a:defRPr sz="1800"/>
            </a:pPr>
            <a:r>
              <a:rPr b="1" sz="6080">
                <a:latin typeface="Helvetica"/>
                <a:ea typeface="Helvetica"/>
                <a:cs typeface="Helvetica"/>
                <a:sym typeface="Helvetica"/>
              </a:rPr>
              <a:t>Inter-Channel </a:t>
            </a:r>
            <a:br>
              <a:rPr b="1" sz="6080">
                <a:latin typeface="Helvetica"/>
                <a:ea typeface="Helvetica"/>
                <a:cs typeface="Helvetica"/>
                <a:sym typeface="Helvetica"/>
              </a:rPr>
            </a:br>
            <a:r>
              <a:rPr b="1" sz="6080">
                <a:latin typeface="Helvetica"/>
                <a:ea typeface="Helvetica"/>
                <a:cs typeface="Helvetica"/>
                <a:sym typeface="Helvetica"/>
              </a:rPr>
              <a:t>Crosscorrelation Function</a:t>
            </a:r>
          </a:p>
        </p:txBody>
      </p:sp>
    </p:spTree>
  </p:cSld>
  <p:clrMapOvr>
    <a:masterClrMapping/>
  </p:clrMapOvr>
  <p:transition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